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42"/>
  </p:notesMasterIdLst>
  <p:sldIdLst>
    <p:sldId id="338" r:id="rId5"/>
    <p:sldId id="342" r:id="rId6"/>
    <p:sldId id="337" r:id="rId7"/>
    <p:sldId id="340" r:id="rId8"/>
    <p:sldId id="341" r:id="rId9"/>
    <p:sldId id="343" r:id="rId10"/>
    <p:sldId id="336" r:id="rId11"/>
    <p:sldId id="339" r:id="rId12"/>
    <p:sldId id="277" r:id="rId13"/>
    <p:sldId id="333" r:id="rId14"/>
    <p:sldId id="330" r:id="rId15"/>
    <p:sldId id="329" r:id="rId16"/>
    <p:sldId id="328" r:id="rId17"/>
    <p:sldId id="331" r:id="rId18"/>
    <p:sldId id="332" r:id="rId19"/>
    <p:sldId id="334" r:id="rId20"/>
    <p:sldId id="335" r:id="rId21"/>
    <p:sldId id="264" r:id="rId22"/>
    <p:sldId id="323" r:id="rId23"/>
    <p:sldId id="310" r:id="rId24"/>
    <p:sldId id="315" r:id="rId25"/>
    <p:sldId id="295" r:id="rId26"/>
    <p:sldId id="319" r:id="rId27"/>
    <p:sldId id="317" r:id="rId28"/>
    <p:sldId id="316" r:id="rId29"/>
    <p:sldId id="320" r:id="rId30"/>
    <p:sldId id="322" r:id="rId31"/>
    <p:sldId id="313" r:id="rId32"/>
    <p:sldId id="296" r:id="rId33"/>
    <p:sldId id="297" r:id="rId34"/>
    <p:sldId id="304" r:id="rId35"/>
    <p:sldId id="307" r:id="rId36"/>
    <p:sldId id="308" r:id="rId37"/>
    <p:sldId id="306" r:id="rId38"/>
    <p:sldId id="305" r:id="rId39"/>
    <p:sldId id="299" r:id="rId40"/>
    <p:sldId id="302"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Kawaguchi Masanori／川口　雅典／AI" initials="KM" lastIdx="1" clrIdx="0">
    <p:extLst>
      <p:ext uri="{19B8F6BF-5375-455C-9EA6-DF929625EA0E}">
        <p15:presenceInfo xmlns:p15="http://schemas.microsoft.com/office/powerpoint/2012/main" xmlns="" userId="S-1-5-21-2342985740-1014416105-2952744176-107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596AE"/>
    <a:srgbClr val="064885"/>
    <a:srgbClr val="0595AE"/>
    <a:srgbClr val="E6E6E6"/>
    <a:srgbClr val="001A72"/>
    <a:srgbClr val="057CA1"/>
    <a:srgbClr val="05568F"/>
    <a:srgbClr val="064077"/>
    <a:srgbClr val="05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1" autoAdjust="0"/>
    <p:restoredTop sz="94660"/>
  </p:normalViewPr>
  <p:slideViewPr>
    <p:cSldViewPr snapToGrid="0">
      <p:cViewPr varScale="1">
        <p:scale>
          <a:sx n="115" d="100"/>
          <a:sy n="115" d="100"/>
        </p:scale>
        <p:origin x="-1784"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23/11/03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23/11/03</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見出し1行">
    <p:spTree>
      <p:nvGrpSpPr>
        <p:cNvPr id="1" name=""/>
        <p:cNvGrpSpPr/>
        <p:nvPr/>
      </p:nvGrpSpPr>
      <p:grpSpPr>
        <a:xfrm>
          <a:off x="0" y="0"/>
          <a:ext cx="0" cy="0"/>
          <a:chOff x="0" y="0"/>
          <a:chExt cx="0" cy="0"/>
        </a:xfrm>
      </p:grpSpPr>
      <p:pic>
        <p:nvPicPr>
          <p:cNvPr id="99" name="図 1" descr="図 1"/>
          <p:cNvPicPr>
            <a:picLocks noChangeAspect="1"/>
          </p:cNvPicPr>
          <p:nvPr/>
        </p:nvPicPr>
        <p:blipFill>
          <a:blip r:embed="rId2"/>
          <a:stretch>
            <a:fillRect/>
          </a:stretch>
        </p:blipFill>
        <p:spPr>
          <a:xfrm>
            <a:off x="1" y="6596819"/>
            <a:ext cx="12200690" cy="261183"/>
          </a:xfrm>
          <a:prstGeom prst="rect">
            <a:avLst/>
          </a:prstGeom>
          <a:ln w="12700">
            <a:miter lim="400000"/>
          </a:ln>
        </p:spPr>
      </p:pic>
      <p:sp>
        <p:nvSpPr>
          <p:cNvPr id="100" name="コンテンツ プレースホルダー 6"/>
          <p:cNvSpPr txBox="1"/>
          <p:nvPr/>
        </p:nvSpPr>
        <p:spPr>
          <a:xfrm>
            <a:off x="8098569" y="6681738"/>
            <a:ext cx="3242312" cy="1077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spcBef>
                <a:spcPts val="100"/>
              </a:spcBef>
              <a:defRPr sz="700">
                <a:solidFill>
                  <a:srgbClr val="FFFFFF"/>
                </a:solidFill>
              </a:defRPr>
            </a:lvl1pPr>
          </a:lstStyle>
          <a:p>
            <a:r>
              <a:rPr sz="700"/>
              <a:t>/ © AISIN CORPORATION All Rights Reserved.</a:t>
            </a:r>
          </a:p>
        </p:txBody>
      </p:sp>
      <p:sp>
        <p:nvSpPr>
          <p:cNvPr id="101" name="スライド番号"/>
          <p:cNvSpPr txBox="1">
            <a:spLocks noGrp="1"/>
          </p:cNvSpPr>
          <p:nvPr>
            <p:ph type="sldNum" sz="quarter" idx="2"/>
          </p:nvPr>
        </p:nvSpPr>
        <p:spPr>
          <a:xfrm>
            <a:off x="11869863" y="6607925"/>
            <a:ext cx="299846" cy="248695"/>
          </a:xfrm>
          <a:prstGeom prst="rect">
            <a:avLst/>
          </a:prstGeom>
        </p:spPr>
        <p:txBody>
          <a:bodyPr lIns="41797" tIns="41797" rIns="41797" bIns="41797"/>
          <a:lstStyle>
            <a:lvl1pPr>
              <a:defRPr sz="1100">
                <a:solidFill>
                  <a:srgbClr val="FFFFFF"/>
                </a:solidFill>
              </a:defRPr>
            </a:lvl1pPr>
          </a:lstStyle>
          <a:p>
            <a:fld id="{86CB4B4D-7CA3-9044-876B-883B54F8677D}" type="slidenum">
              <a:t>‹#›</a:t>
            </a:fld>
            <a:endParaRPr/>
          </a:p>
        </p:txBody>
      </p:sp>
      <p:pic>
        <p:nvPicPr>
          <p:cNvPr id="102" name="図 31" descr="図 31"/>
          <p:cNvPicPr>
            <a:picLocks noChangeAspect="1"/>
          </p:cNvPicPr>
          <p:nvPr/>
        </p:nvPicPr>
        <p:blipFill>
          <a:blip r:embed="rId3"/>
          <a:srcRect l="79887" t="5900" r="1931" b="88849"/>
          <a:stretch>
            <a:fillRect/>
          </a:stretch>
        </p:blipFill>
        <p:spPr>
          <a:xfrm>
            <a:off x="2582940" y="6554663"/>
            <a:ext cx="1801484" cy="289981"/>
          </a:xfrm>
          <a:prstGeom prst="rect">
            <a:avLst/>
          </a:prstGeom>
          <a:ln w="12700">
            <a:miter lim="400000"/>
          </a:ln>
        </p:spPr>
      </p:pic>
      <p:sp>
        <p:nvSpPr>
          <p:cNvPr id="103" name="テキスト ボックス 34"/>
          <p:cNvSpPr txBox="1"/>
          <p:nvPr/>
        </p:nvSpPr>
        <p:spPr>
          <a:xfrm>
            <a:off x="3530626" y="6619687"/>
            <a:ext cx="723967"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800" b="1">
                <a:solidFill>
                  <a:srgbClr val="D21E23"/>
                </a:solidFill>
                <a:latin typeface="Meiryo UI"/>
                <a:ea typeface="Meiryo UI"/>
                <a:cs typeface="Meiryo UI"/>
                <a:sym typeface="Meiryo UI"/>
              </a:defRPr>
            </a:pPr>
            <a:r>
              <a:rPr sz="800"/>
              <a:t>TQM推進部</a:t>
            </a:r>
          </a:p>
        </p:txBody>
      </p:sp>
      <p:sp>
        <p:nvSpPr>
          <p:cNvPr id="104" name="本文レベル1…"/>
          <p:cNvSpPr txBox="1">
            <a:spLocks noGrp="1"/>
          </p:cNvSpPr>
          <p:nvPr>
            <p:ph type="body" idx="1" hasCustomPrompt="1"/>
          </p:nvPr>
        </p:nvSpPr>
        <p:spPr>
          <a:xfrm>
            <a:off x="443395" y="767395"/>
            <a:ext cx="11349640" cy="5637602"/>
          </a:xfrm>
          <a:prstGeom prst="rect">
            <a:avLst/>
          </a:prstGeom>
        </p:spPr>
        <p:txBody>
          <a:bodyPr>
            <a:normAutofit/>
          </a:bodyPr>
          <a:lstStyle>
            <a:lvl1pPr marL="0" indent="0">
              <a:spcBef>
                <a:spcPts val="0"/>
              </a:spcBef>
              <a:defRPr sz="1900"/>
            </a:lvl1pPr>
            <a:lvl2pPr marL="0" indent="417972">
              <a:spcBef>
                <a:spcPts val="0"/>
              </a:spcBef>
              <a:buSzTx/>
              <a:buNone/>
              <a:defRPr sz="1900"/>
            </a:lvl2pPr>
            <a:lvl3pPr marL="0" indent="835944">
              <a:spcBef>
                <a:spcPts val="0"/>
              </a:spcBef>
              <a:buSzTx/>
              <a:buNone/>
              <a:defRPr sz="1900"/>
            </a:lvl3pPr>
            <a:lvl4pPr marL="0" indent="1253916">
              <a:spcBef>
                <a:spcPts val="0"/>
              </a:spcBef>
              <a:buSzTx/>
              <a:buNone/>
              <a:defRPr sz="1900"/>
            </a:lvl4pPr>
            <a:lvl5pPr marL="0" indent="1671889">
              <a:spcBef>
                <a:spcPts val="0"/>
              </a:spcBef>
              <a:buSzTx/>
              <a:buNone/>
              <a:defRPr sz="1900"/>
            </a:lvl5pPr>
          </a:lstStyle>
          <a:p>
            <a:r>
              <a:t>本文 メイリオ21pt</a:t>
            </a:r>
          </a:p>
          <a:p>
            <a:pPr lvl="1"/>
            <a:endParaRPr/>
          </a:p>
          <a:p>
            <a:pPr lvl="2"/>
            <a:endParaRPr/>
          </a:p>
          <a:p>
            <a:pPr lvl="3"/>
            <a:endParaRPr/>
          </a:p>
          <a:p>
            <a:pPr lvl="4"/>
            <a:endParaRPr/>
          </a:p>
        </p:txBody>
      </p:sp>
      <p:sp>
        <p:nvSpPr>
          <p:cNvPr id="105" name="テキスト プレースホルダー 5"/>
          <p:cNvSpPr>
            <a:spLocks noGrp="1"/>
          </p:cNvSpPr>
          <p:nvPr>
            <p:ph type="body" sz="quarter" idx="21" hasCustomPrompt="1"/>
          </p:nvPr>
        </p:nvSpPr>
        <p:spPr>
          <a:xfrm>
            <a:off x="443395" y="273604"/>
            <a:ext cx="11349640" cy="351354"/>
          </a:xfrm>
          <a:prstGeom prst="rect">
            <a:avLst/>
          </a:prstGeom>
        </p:spPr>
        <p:txBody>
          <a:bodyPr>
            <a:normAutofit/>
          </a:bodyPr>
          <a:lstStyle>
            <a:lvl1pPr marL="0" indent="0" defTabSz="576801">
              <a:spcBef>
                <a:spcPts val="0"/>
              </a:spcBef>
              <a:defRPr sz="1449">
                <a:solidFill>
                  <a:srgbClr val="000000"/>
                </a:solidFill>
              </a:defRPr>
            </a:lvl1pPr>
          </a:lstStyle>
          <a:p>
            <a:r>
              <a:t>ページ見出し メイリオ24pt</a:t>
            </a:r>
          </a:p>
        </p:txBody>
      </p:sp>
    </p:spTree>
    <p:extLst>
      <p:ext uri="{BB962C8B-B14F-4D97-AF65-F5344CB8AC3E}">
        <p14:creationId xmlns:p14="http://schemas.microsoft.com/office/powerpoint/2010/main" val="34832019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71097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23/11/03</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23/11/03</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23/11/03</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23/11/03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37330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3.xml"/><Relationship Id="rId7"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4.xml"/><Relationship Id="rId7" Type="http://schemas.openxmlformats.org/officeDocument/2006/relationships/image" Target="../media/image9.em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23/11/03</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 id="2147483684" r:id="rId2"/>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11月 3日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2" r:id="rId5"/>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7"/>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emf"/><Relationship Id="rId3" Type="http://schemas.openxmlformats.org/officeDocument/2006/relationships/image" Target="../media/image2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2.emf"/><Relationship Id="rId3"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 Id="rId3" Type="http://schemas.openxmlformats.org/officeDocument/2006/relationships/image" Target="../media/image2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0.emf"/><Relationship Id="rId3" Type="http://schemas.openxmlformats.org/officeDocument/2006/relationships/image" Target="../media/image31.emf"/></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22.emf"/><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7.png"/><Relationship Id="rId3" Type="http://schemas.openxmlformats.org/officeDocument/2006/relationships/image" Target="../media/image2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457200" indent="-457200">
              <a:buFont typeface="+mj-lt"/>
              <a:buAutoNum type="arabicPeriod"/>
            </a:pPr>
            <a:r>
              <a:rPr lang="ja-JP" altLang="en-US" sz="2400" dirty="0" smtClean="0"/>
              <a:t>共有：</a:t>
            </a:r>
            <a:r>
              <a:rPr kumimoji="1" lang="ja-JP" altLang="en-US" sz="2400" dirty="0" smtClean="0"/>
              <a:t>今後の活動についての</a:t>
            </a:r>
            <a:r>
              <a:rPr kumimoji="1" lang="en-US" altLang="ja-JP" sz="2400" dirty="0" smtClean="0"/>
              <a:t>DS</a:t>
            </a:r>
            <a:r>
              <a:rPr kumimoji="1" lang="ja-JP" altLang="en-US" sz="2400" dirty="0" smtClean="0"/>
              <a:t>部の考え（仮）</a:t>
            </a:r>
            <a:endParaRPr lang="en-US" altLang="ja-JP" sz="2400" dirty="0"/>
          </a:p>
          <a:p>
            <a:pPr marL="457200" indent="-457200">
              <a:buFont typeface="+mj-lt"/>
              <a:buAutoNum type="arabicPeriod"/>
            </a:pPr>
            <a:r>
              <a:rPr kumimoji="1" lang="ja-JP" altLang="en-US" sz="2400" dirty="0" smtClean="0"/>
              <a:t>確認：今後の活動についての認識合わせ</a:t>
            </a:r>
            <a:endParaRPr kumimoji="1" lang="ja-JP" altLang="en-US" sz="2400" dirty="0"/>
          </a:p>
        </p:txBody>
      </p:sp>
      <p:sp>
        <p:nvSpPr>
          <p:cNvPr id="3" name="テキスト プレースホルダー 2"/>
          <p:cNvSpPr>
            <a:spLocks noGrp="1"/>
          </p:cNvSpPr>
          <p:nvPr>
            <p:ph type="body" sz="quarter" idx="19"/>
          </p:nvPr>
        </p:nvSpPr>
        <p:spPr/>
        <p:txBody>
          <a:bodyPr/>
          <a:lstStyle/>
          <a:p>
            <a:r>
              <a:rPr kumimoji="1" lang="ja-JP" altLang="en-US" sz="2400" dirty="0" smtClean="0"/>
              <a:t>本日の目的</a:t>
            </a:r>
            <a:endParaRPr kumimoji="1" lang="ja-JP" altLang="en-US" sz="2400" dirty="0"/>
          </a:p>
        </p:txBody>
      </p:sp>
    </p:spTree>
    <p:extLst>
      <p:ext uri="{BB962C8B-B14F-4D97-AF65-F5344CB8AC3E}">
        <p14:creationId xmlns:p14="http://schemas.microsoft.com/office/powerpoint/2010/main" val="104583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92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2000" dirty="0"/>
              <a:t>◇本日話す内容</a:t>
            </a:r>
            <a:endParaRPr lang="en-US" altLang="ja-JP" sz="2000" dirty="0"/>
          </a:p>
          <a:p>
            <a:r>
              <a:rPr lang="ja-JP" altLang="en-US" sz="2000" dirty="0"/>
              <a:t>❶分析の結果より、</a:t>
            </a:r>
            <a:r>
              <a:rPr lang="ja-JP" altLang="en-US" sz="2000" dirty="0">
                <a:solidFill>
                  <a:srgbClr val="FF0000"/>
                </a:solidFill>
              </a:rPr>
              <a:t>労働時間や納入数が一時仮置場の滞留に繋がる可能性が高い</a:t>
            </a:r>
            <a:r>
              <a:rPr lang="ja-JP" altLang="en-US" sz="2000" dirty="0"/>
              <a:t>と思われる</a:t>
            </a:r>
            <a:endParaRPr lang="en-US" altLang="ja-JP" sz="2000" dirty="0"/>
          </a:p>
          <a:p>
            <a:r>
              <a:rPr lang="ja-JP" altLang="en-US" sz="2000" dirty="0"/>
              <a:t>❷今後の活動として、労働時間や納入数など計画の情報をモデルに入れることで</a:t>
            </a:r>
            <a:r>
              <a:rPr lang="ja-JP" altLang="en-US" sz="2000" dirty="0">
                <a:solidFill>
                  <a:srgbClr val="FF0000"/>
                </a:solidFill>
              </a:rPr>
              <a:t>順立装置前の混雑度を予測するモデルを開発する</a:t>
            </a:r>
            <a:endParaRPr lang="en-US" altLang="ja-JP" sz="2400" dirty="0"/>
          </a:p>
          <a:p>
            <a:endParaRPr lang="en-US" altLang="ja-JP" sz="2400" dirty="0"/>
          </a:p>
          <a:p>
            <a:r>
              <a:rPr kumimoji="1" lang="ja-JP" altLang="en-US" sz="2000" b="1" dirty="0"/>
              <a:t>◇概要</a:t>
            </a:r>
            <a:endParaRPr kumimoji="1" lang="en-US" altLang="ja-JP" sz="2000" b="1" dirty="0"/>
          </a:p>
          <a:p>
            <a:pPr marL="457200" indent="-457200">
              <a:buAutoNum type="arabicPeriod"/>
            </a:pPr>
            <a:r>
              <a:rPr kumimoji="1" lang="ja-JP" altLang="en-US" sz="2000" b="0" dirty="0"/>
              <a:t>取り組む課題</a:t>
            </a:r>
            <a:endParaRPr kumimoji="1" lang="en-US" altLang="ja-JP" sz="2000" b="0" dirty="0"/>
          </a:p>
          <a:p>
            <a:pPr marL="457200" indent="-457200">
              <a:buFont typeface="Arial" panose="020B0604020202020204" pitchFamily="34" charset="0"/>
              <a:buAutoNum type="arabicPeriod"/>
            </a:pPr>
            <a:r>
              <a:rPr kumimoji="1" lang="ja-JP" altLang="en-US" sz="2000" b="0" dirty="0"/>
              <a:t>分析開発の進め</a:t>
            </a:r>
            <a:r>
              <a:rPr lang="ja-JP" altLang="en-US" sz="2000" b="0" dirty="0"/>
              <a:t>方</a:t>
            </a:r>
            <a:endParaRPr lang="en-US" altLang="ja-JP" sz="2000" b="0" dirty="0"/>
          </a:p>
          <a:p>
            <a:pPr marL="457200" indent="-457200">
              <a:buFont typeface="Arial" panose="020B0604020202020204" pitchFamily="34" charset="0"/>
              <a:buAutoNum type="arabicPeriod"/>
            </a:pPr>
            <a:r>
              <a:rPr kumimoji="1" lang="ja-JP" altLang="en-US" sz="2000" b="0" dirty="0"/>
              <a:t>目標</a:t>
            </a:r>
            <a:endParaRPr kumimoji="1" lang="en-US" altLang="ja-JP" sz="2000" b="0" dirty="0"/>
          </a:p>
          <a:p>
            <a:pPr marL="457200" indent="-457200">
              <a:buFont typeface="Arial" panose="020B0604020202020204" pitchFamily="34" charset="0"/>
              <a:buAutoNum type="arabicPeriod"/>
            </a:pPr>
            <a:r>
              <a:rPr lang="ja-JP" altLang="en-US" sz="2000" b="0" dirty="0"/>
              <a:t>分析の状況</a:t>
            </a:r>
            <a:endParaRPr lang="en-US" altLang="ja-JP" sz="2000" b="0" dirty="0"/>
          </a:p>
          <a:p>
            <a:pPr marL="457200" indent="-457200">
              <a:buFont typeface="Arial" panose="020B0604020202020204" pitchFamily="34" charset="0"/>
              <a:buAutoNum type="arabicPeriod"/>
            </a:pPr>
            <a:r>
              <a:rPr kumimoji="1" lang="ja-JP" altLang="en-US" sz="2000" b="0" dirty="0"/>
              <a:t>開発、今後の進め方について</a:t>
            </a:r>
          </a:p>
          <a:p>
            <a:endParaRPr kumimoji="1" lang="ja-JP" altLang="en-US" sz="2400" dirty="0"/>
          </a:p>
          <a:p>
            <a:pPr marL="457200" indent="-457200">
              <a:buFont typeface="Arial" panose="020B0604020202020204" pitchFamily="34" charset="0"/>
              <a:buAutoNum type="arabicPeriod"/>
            </a:pPr>
            <a:endParaRPr kumimoji="1" lang="en-US" altLang="ja-JP" sz="2400" dirty="0"/>
          </a:p>
          <a:p>
            <a:pPr marL="457200" indent="-457200">
              <a:buAutoNum type="arabicPeriod"/>
            </a:pPr>
            <a:endParaRPr kumimoji="1" lang="en-US" altLang="ja-JP" sz="2400" b="1" dirty="0"/>
          </a:p>
          <a:p>
            <a:pPr marL="457200" indent="-457200">
              <a:buAutoNum type="arabicPeriod"/>
            </a:pPr>
            <a:endParaRPr kumimoji="1" lang="ja-JP" altLang="en-US" sz="2400" b="1" dirty="0"/>
          </a:p>
          <a:p>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b="1" dirty="0"/>
              <a:t>目次</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1276213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kumimoji="1" lang="en-US" altLang="ja-JP" sz="2000" b="1" dirty="0"/>
              <a:t>1.</a:t>
            </a:r>
            <a:r>
              <a:rPr kumimoji="1" lang="ja-JP" altLang="en-US" sz="2000" b="1" dirty="0"/>
              <a:t> 取り組む課題</a:t>
            </a:r>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graphicFrame>
        <p:nvGraphicFramePr>
          <p:cNvPr id="5" name="表 5">
            <a:extLst>
              <a:ext uri="{FF2B5EF4-FFF2-40B4-BE49-F238E27FC236}">
                <a16:creationId xmlns:a16="http://schemas.microsoft.com/office/drawing/2014/main" xmlns="" id="{1AED71DF-2F01-4C53-831B-532560E0FE6B}"/>
              </a:ext>
            </a:extLst>
          </p:cNvPr>
          <p:cNvGraphicFramePr>
            <a:graphicFrameLocks noGrp="1"/>
          </p:cNvGraphicFramePr>
          <p:nvPr>
            <p:extLst>
              <p:ext uri="{D42A27DB-BD31-4B8C-83A1-F6EECF244321}">
                <p14:modId xmlns:p14="http://schemas.microsoft.com/office/powerpoint/2010/main" val="2168064293"/>
              </p:ext>
            </p:extLst>
          </p:nvPr>
        </p:nvGraphicFramePr>
        <p:xfrm>
          <a:off x="484370" y="1683591"/>
          <a:ext cx="11300262" cy="1936443"/>
        </p:xfrm>
        <a:graphic>
          <a:graphicData uri="http://schemas.openxmlformats.org/drawingml/2006/table">
            <a:tbl>
              <a:tblPr firstRow="1" bandRow="1">
                <a:tableStyleId>{5C22544A-7EE6-4342-B048-85BDC9FD1C3A}</a:tableStyleId>
              </a:tblPr>
              <a:tblGrid>
                <a:gridCol w="3465368">
                  <a:extLst>
                    <a:ext uri="{9D8B030D-6E8A-4147-A177-3AD203B41FA5}">
                      <a16:colId xmlns:a16="http://schemas.microsoft.com/office/drawing/2014/main" xmlns="" val="1683532148"/>
                    </a:ext>
                  </a:extLst>
                </a:gridCol>
                <a:gridCol w="7834894">
                  <a:extLst>
                    <a:ext uri="{9D8B030D-6E8A-4147-A177-3AD203B41FA5}">
                      <a16:colId xmlns:a16="http://schemas.microsoft.com/office/drawing/2014/main" xmlns="" val="364258220"/>
                    </a:ext>
                  </a:extLst>
                </a:gridCol>
              </a:tblGrid>
              <a:tr h="344345">
                <a:tc>
                  <a:txBody>
                    <a:bodyPr/>
                    <a:lstStyle/>
                    <a:p>
                      <a:r>
                        <a:rPr kumimoji="1" lang="ja-JP" altLang="en-US" sz="1800" b="1" dirty="0"/>
                        <a:t>異常の種類</a:t>
                      </a:r>
                    </a:p>
                  </a:txBody>
                  <a:tcPr/>
                </a:tc>
                <a:tc>
                  <a:txBody>
                    <a:bodyPr/>
                    <a:lstStyle/>
                    <a:p>
                      <a:r>
                        <a:rPr kumimoji="1" lang="ja-JP" altLang="en-US" dirty="0"/>
                        <a:t>対応</a:t>
                      </a:r>
                    </a:p>
                  </a:txBody>
                  <a:tcPr/>
                </a:tc>
                <a:extLst>
                  <a:ext uri="{0D108BD9-81ED-4DB2-BD59-A6C34878D82A}">
                    <a16:rowId xmlns:a16="http://schemas.microsoft.com/office/drawing/2014/main" xmlns="" val="1404841322"/>
                  </a:ext>
                </a:extLst>
              </a:tr>
              <a:tr h="656284">
                <a:tc>
                  <a:txBody>
                    <a:bodyPr/>
                    <a:lstStyle/>
                    <a:p>
                      <a:r>
                        <a:rPr kumimoji="1" lang="ja-JP" altLang="en-US" sz="1800" b="1" dirty="0"/>
                        <a:t>欠品</a:t>
                      </a:r>
                    </a:p>
                  </a:txBody>
                  <a:tcPr/>
                </a:tc>
                <a:tc>
                  <a:txBody>
                    <a:bodyPr/>
                    <a:lstStyle/>
                    <a:p>
                      <a:r>
                        <a:rPr kumimoji="1" lang="ja-JP" altLang="en-US" dirty="0"/>
                        <a:t>欠品の原因は</a:t>
                      </a:r>
                      <a:r>
                        <a:rPr kumimoji="1" lang="en-US" altLang="ja-JP" dirty="0"/>
                        <a:t>8</a:t>
                      </a:r>
                      <a:r>
                        <a:rPr kumimoji="1" lang="ja-JP" altLang="en-US" dirty="0"/>
                        <a:t>割が仕入先要因なので、優先度を落としています</a:t>
                      </a:r>
                    </a:p>
                  </a:txBody>
                  <a:tcPr/>
                </a:tc>
                <a:extLst>
                  <a:ext uri="{0D108BD9-81ED-4DB2-BD59-A6C34878D82A}">
                    <a16:rowId xmlns:a16="http://schemas.microsoft.com/office/drawing/2014/main" xmlns="" val="3171462866"/>
                  </a:ext>
                </a:extLst>
              </a:tr>
              <a:tr h="656284">
                <a:tc>
                  <a:txBody>
                    <a:bodyPr/>
                    <a:lstStyle/>
                    <a:p>
                      <a:r>
                        <a:rPr kumimoji="1" lang="ja-JP" altLang="en-US" sz="1800" b="1" dirty="0"/>
                        <a:t>過多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順立装置前の一時仮置き場でモノが溢れている。その原因が分からないため、優先度上げて取り組みます</a:t>
                      </a:r>
                    </a:p>
                    <a:p>
                      <a:endParaRPr kumimoji="1" lang="ja-JP" altLang="en-US" dirty="0"/>
                    </a:p>
                  </a:txBody>
                  <a:tcPr/>
                </a:tc>
                <a:extLst>
                  <a:ext uri="{0D108BD9-81ED-4DB2-BD59-A6C34878D82A}">
                    <a16:rowId xmlns:a16="http://schemas.microsoft.com/office/drawing/2014/main" xmlns="" val="2729112520"/>
                  </a:ext>
                </a:extLst>
              </a:tr>
            </a:tbl>
          </a:graphicData>
        </a:graphic>
      </p:graphicFrame>
      <p:graphicFrame>
        <p:nvGraphicFramePr>
          <p:cNvPr id="7" name="表 6">
            <a:extLst>
              <a:ext uri="{FF2B5EF4-FFF2-40B4-BE49-F238E27FC236}">
                <a16:creationId xmlns:a16="http://schemas.microsoft.com/office/drawing/2014/main" xmlns="" id="{BDF357F3-C94E-44B7-A01D-03F56121F3BB}"/>
              </a:ext>
            </a:extLst>
          </p:cNvPr>
          <p:cNvGraphicFramePr>
            <a:graphicFrameLocks noGrp="1"/>
          </p:cNvGraphicFramePr>
          <p:nvPr>
            <p:extLst>
              <p:ext uri="{D42A27DB-BD31-4B8C-83A1-F6EECF244321}">
                <p14:modId xmlns:p14="http://schemas.microsoft.com/office/powerpoint/2010/main" val="1606336797"/>
              </p:ext>
            </p:extLst>
          </p:nvPr>
        </p:nvGraphicFramePr>
        <p:xfrm>
          <a:off x="1605252" y="3917161"/>
          <a:ext cx="10192118" cy="2401962"/>
        </p:xfrm>
        <a:graphic>
          <a:graphicData uri="http://schemas.openxmlformats.org/drawingml/2006/table">
            <a:tbl>
              <a:tblPr firstRow="1" bandRow="1">
                <a:tableStyleId>{5C22544A-7EE6-4342-B048-85BDC9FD1C3A}</a:tableStyleId>
              </a:tblPr>
              <a:tblGrid>
                <a:gridCol w="3472682">
                  <a:extLst>
                    <a:ext uri="{9D8B030D-6E8A-4147-A177-3AD203B41FA5}">
                      <a16:colId xmlns:a16="http://schemas.microsoft.com/office/drawing/2014/main" xmlns="" val="3593809136"/>
                    </a:ext>
                  </a:extLst>
                </a:gridCol>
                <a:gridCol w="6719436">
                  <a:extLst>
                    <a:ext uri="{9D8B030D-6E8A-4147-A177-3AD203B41FA5}">
                      <a16:colId xmlns:a16="http://schemas.microsoft.com/office/drawing/2014/main" xmlns="" val="2230266713"/>
                    </a:ext>
                  </a:extLst>
                </a:gridCol>
              </a:tblGrid>
              <a:tr h="460314">
                <a:tc>
                  <a:txBody>
                    <a:bodyPr/>
                    <a:lstStyle/>
                    <a:p>
                      <a:r>
                        <a:rPr kumimoji="1" lang="ja-JP" altLang="en-US" b="1" dirty="0"/>
                        <a:t>過多の種類</a:t>
                      </a:r>
                    </a:p>
                  </a:txBody>
                  <a:tcPr/>
                </a:tc>
                <a:tc>
                  <a:txBody>
                    <a:bodyPr/>
                    <a:lstStyle/>
                    <a:p>
                      <a:r>
                        <a:rPr kumimoji="1" lang="ja-JP" altLang="en-US" dirty="0"/>
                        <a:t>対応</a:t>
                      </a:r>
                    </a:p>
                  </a:txBody>
                  <a:tcPr/>
                </a:tc>
                <a:extLst>
                  <a:ext uri="{0D108BD9-81ED-4DB2-BD59-A6C34878D82A}">
                    <a16:rowId xmlns:a16="http://schemas.microsoft.com/office/drawing/2014/main" xmlns="" val="3958113568"/>
                  </a:ext>
                </a:extLst>
              </a:tr>
              <a:tr h="970824">
                <a:tc>
                  <a:txBody>
                    <a:bodyPr/>
                    <a:lstStyle/>
                    <a:p>
                      <a:r>
                        <a:rPr kumimoji="1" lang="ja-JP" altLang="en-US" b="1" dirty="0"/>
                        <a:t>一時的（かんばん単位）</a:t>
                      </a:r>
                      <a:endParaRPr kumimoji="1" lang="en-US" altLang="ja-JP" b="1" dirty="0"/>
                    </a:p>
                  </a:txBody>
                  <a:tcPr/>
                </a:tc>
                <a:tc>
                  <a:txBody>
                    <a:bodyPr/>
                    <a:lstStyle/>
                    <a:p>
                      <a:r>
                        <a:rPr kumimoji="1" lang="ja-JP" altLang="en-US" dirty="0"/>
                        <a:t>突発的な在庫異常は「一時仮置き場でモノが溢れる」に大きく寄与しないと考えているので、優先度を落としています</a:t>
                      </a:r>
                    </a:p>
                  </a:txBody>
                  <a:tcPr/>
                </a:tc>
                <a:extLst>
                  <a:ext uri="{0D108BD9-81ED-4DB2-BD59-A6C34878D82A}">
                    <a16:rowId xmlns:a16="http://schemas.microsoft.com/office/drawing/2014/main" xmlns="" val="2290646121"/>
                  </a:ext>
                </a:extLst>
              </a:tr>
              <a:tr h="970824">
                <a:tc>
                  <a:txBody>
                    <a:bodyPr/>
                    <a:lstStyle/>
                    <a:p>
                      <a:r>
                        <a:rPr kumimoji="1" lang="ja-JP" altLang="en-US" b="1" dirty="0"/>
                        <a:t>長期的（</a:t>
                      </a:r>
                      <a:r>
                        <a:rPr kumimoji="1" lang="en-US" altLang="ja-JP" b="1" dirty="0"/>
                        <a:t>1</a:t>
                      </a:r>
                      <a:r>
                        <a:rPr kumimoji="1" lang="ja-JP" altLang="en-US" b="1" dirty="0"/>
                        <a:t>週間～月単位）</a:t>
                      </a:r>
                      <a:endParaRPr kumimoji="1" lang="en-US" altLang="ja-JP"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長期的な在庫異常が「一時仮置き場でモノが溢れる」の要因になりうるので、優先度上げて取り組みべきだと考えています</a:t>
                      </a:r>
                    </a:p>
                  </a:txBody>
                  <a:tcPr/>
                </a:tc>
                <a:extLst>
                  <a:ext uri="{0D108BD9-81ED-4DB2-BD59-A6C34878D82A}">
                    <a16:rowId xmlns:a16="http://schemas.microsoft.com/office/drawing/2014/main" xmlns="" val="4188102642"/>
                  </a:ext>
                </a:extLst>
              </a:tr>
            </a:tbl>
          </a:graphicData>
        </a:graphic>
      </p:graphicFrame>
      <p:cxnSp>
        <p:nvCxnSpPr>
          <p:cNvPr id="11" name="コネクタ: カギ線 10">
            <a:extLst>
              <a:ext uri="{FF2B5EF4-FFF2-40B4-BE49-F238E27FC236}">
                <a16:creationId xmlns:a16="http://schemas.microsoft.com/office/drawing/2014/main" xmlns="" id="{FCB94993-1A0C-41D0-970E-F4CE785EA515}"/>
              </a:ext>
            </a:extLst>
          </p:cNvPr>
          <p:cNvCxnSpPr>
            <a:cxnSpLocks/>
          </p:cNvCxnSpPr>
          <p:nvPr/>
        </p:nvCxnSpPr>
        <p:spPr>
          <a:xfrm>
            <a:off x="795195" y="3608537"/>
            <a:ext cx="807064" cy="581638"/>
          </a:xfrm>
          <a:prstGeom prst="bentConnector3">
            <a:avLst>
              <a:gd name="adj1" fmla="val 1471"/>
            </a:avLst>
          </a:prstGeom>
          <a:ln w="57150" cmpd="sng">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xmlns="" id="{06F0CEB4-A8D1-414A-8B5C-764DB4E7D8F5}"/>
              </a:ext>
            </a:extLst>
          </p:cNvPr>
          <p:cNvSpPr/>
          <p:nvPr/>
        </p:nvSpPr>
        <p:spPr>
          <a:xfrm>
            <a:off x="1619376" y="5329714"/>
            <a:ext cx="10142388" cy="94274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a:extLst>
              <a:ext uri="{FF2B5EF4-FFF2-40B4-BE49-F238E27FC236}">
                <a16:creationId xmlns:a16="http://schemas.microsoft.com/office/drawing/2014/main" xmlns="" id="{C7C27EB5-AAF1-464A-926A-4150FF668C1D}"/>
              </a:ext>
            </a:extLst>
          </p:cNvPr>
          <p:cNvSpPr txBox="1"/>
          <p:nvPr/>
        </p:nvSpPr>
        <p:spPr>
          <a:xfrm>
            <a:off x="835470" y="769660"/>
            <a:ext cx="1052105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ja-JP" altLang="en-US" sz="2000" b="1" dirty="0"/>
              <a:t>「一時仮置きでモノが溢れる」</a:t>
            </a:r>
            <a:r>
              <a:rPr kumimoji="1" lang="ja-JP" altLang="en-US" sz="2000" b="1" dirty="0"/>
              <a:t>を防ぐことを課題と設定しています</a:t>
            </a:r>
          </a:p>
        </p:txBody>
      </p:sp>
      <p:sp>
        <p:nvSpPr>
          <p:cNvPr id="6" name="正方形/長方形 5">
            <a:extLst>
              <a:ext uri="{FF2B5EF4-FFF2-40B4-BE49-F238E27FC236}">
                <a16:creationId xmlns:a16="http://schemas.microsoft.com/office/drawing/2014/main" xmlns="" id="{EC0A7AAA-F9B1-4CF5-8117-8AEB4983D5BD}"/>
              </a:ext>
            </a:extLst>
          </p:cNvPr>
          <p:cNvSpPr/>
          <p:nvPr/>
        </p:nvSpPr>
        <p:spPr>
          <a:xfrm>
            <a:off x="-1287380" y="4678672"/>
            <a:ext cx="2763253" cy="14935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過去の大量データ（</a:t>
            </a:r>
            <a:r>
              <a:rPr kumimoji="1" lang="en-US" altLang="ja-JP" sz="1400" dirty="0"/>
              <a:t>LT</a:t>
            </a:r>
            <a:r>
              <a:rPr kumimoji="1" lang="ja-JP" altLang="en-US" sz="1400" dirty="0"/>
              <a:t>や在庫数）を踏まえて、品番毎の関係性などの分析を行いたい</a:t>
            </a:r>
          </a:p>
        </p:txBody>
      </p:sp>
    </p:spTree>
    <p:extLst>
      <p:ext uri="{BB962C8B-B14F-4D97-AF65-F5344CB8AC3E}">
        <p14:creationId xmlns:p14="http://schemas.microsoft.com/office/powerpoint/2010/main" val="265363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8F311B61-89F1-4245-A37F-37F789DBF53B}"/>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97EF3ED6-DCB0-41D3-B667-7B66E3627723}"/>
              </a:ext>
            </a:extLst>
          </p:cNvPr>
          <p:cNvSpPr>
            <a:spLocks noGrp="1"/>
          </p:cNvSpPr>
          <p:nvPr>
            <p:ph type="body" sz="quarter" idx="19"/>
          </p:nvPr>
        </p:nvSpPr>
        <p:spPr/>
        <p:txBody>
          <a:bodyPr/>
          <a:lstStyle/>
          <a:p>
            <a:r>
              <a:rPr kumimoji="1" lang="en-US" altLang="ja-JP" dirty="0"/>
              <a:t>3.</a:t>
            </a:r>
            <a:r>
              <a:rPr kumimoji="1" lang="ja-JP" altLang="en-US" dirty="0"/>
              <a:t> 目標</a:t>
            </a:r>
          </a:p>
        </p:txBody>
      </p:sp>
      <p:pic>
        <p:nvPicPr>
          <p:cNvPr id="5" name="図 4">
            <a:extLst>
              <a:ext uri="{FF2B5EF4-FFF2-40B4-BE49-F238E27FC236}">
                <a16:creationId xmlns:a16="http://schemas.microsoft.com/office/drawing/2014/main" xmlns="" id="{4670B591-5B9E-44B9-8592-AC8BE2FBFCAC}"/>
              </a:ext>
            </a:extLst>
          </p:cNvPr>
          <p:cNvPicPr>
            <a:picLocks noChangeAspect="1"/>
          </p:cNvPicPr>
          <p:nvPr/>
        </p:nvPicPr>
        <p:blipFill>
          <a:blip r:embed="rId2"/>
          <a:stretch>
            <a:fillRect/>
          </a:stretch>
        </p:blipFill>
        <p:spPr>
          <a:xfrm>
            <a:off x="441600" y="2023055"/>
            <a:ext cx="6720171" cy="4381941"/>
          </a:xfrm>
          <a:prstGeom prst="rect">
            <a:avLst/>
          </a:prstGeom>
        </p:spPr>
      </p:pic>
      <p:sp>
        <p:nvSpPr>
          <p:cNvPr id="11" name="テキスト ボックス 10">
            <a:extLst>
              <a:ext uri="{FF2B5EF4-FFF2-40B4-BE49-F238E27FC236}">
                <a16:creationId xmlns:a16="http://schemas.microsoft.com/office/drawing/2014/main" xmlns="" id="{F1B63AA5-599F-4F52-9927-E8A72FB82BDA}"/>
              </a:ext>
            </a:extLst>
          </p:cNvPr>
          <p:cNvSpPr txBox="1"/>
          <p:nvPr/>
        </p:nvSpPr>
        <p:spPr>
          <a:xfrm>
            <a:off x="462875" y="781530"/>
            <a:ext cx="11310757"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ja-JP" altLang="en-US" sz="2000" b="1" dirty="0"/>
              <a:t>実績</a:t>
            </a:r>
            <a:r>
              <a:rPr kumimoji="1" lang="en-US" altLang="ja-JP" sz="2000" b="1" dirty="0"/>
              <a:t>LT</a:t>
            </a:r>
            <a:r>
              <a:rPr lang="ja-JP" altLang="en-US" sz="2000" b="1" dirty="0"/>
              <a:t>（中央</a:t>
            </a:r>
            <a:r>
              <a:rPr kumimoji="1" lang="ja-JP" altLang="en-US" sz="2000" b="1" dirty="0"/>
              <a:t>値）を設計値以下にすることをゴール</a:t>
            </a:r>
            <a:r>
              <a:rPr lang="en-US" altLang="en-US" sz="2000" b="1" dirty="0"/>
              <a:t>と考えています</a:t>
            </a:r>
          </a:p>
        </p:txBody>
      </p:sp>
      <p:sp>
        <p:nvSpPr>
          <p:cNvPr id="14" name="テキスト ボックス 13">
            <a:extLst>
              <a:ext uri="{FF2B5EF4-FFF2-40B4-BE49-F238E27FC236}">
                <a16:creationId xmlns:a16="http://schemas.microsoft.com/office/drawing/2014/main" xmlns="" id="{6607ED7E-EE8B-4C85-A807-273BA6E87170}"/>
              </a:ext>
            </a:extLst>
          </p:cNvPr>
          <p:cNvSpPr txBox="1"/>
          <p:nvPr/>
        </p:nvSpPr>
        <p:spPr>
          <a:xfrm>
            <a:off x="7376631" y="2528950"/>
            <a:ext cx="4372292" cy="646331"/>
          </a:xfrm>
          <a:prstGeom prst="rect">
            <a:avLst/>
          </a:prstGeom>
          <a:solidFill>
            <a:schemeClr val="accent6">
              <a:lumMod val="20000"/>
              <a:lumOff val="80000"/>
            </a:schemeClr>
          </a:solidFill>
        </p:spPr>
        <p:txBody>
          <a:bodyPr wrap="square" rtlCol="0">
            <a:spAutoFit/>
          </a:bodyPr>
          <a:lstStyle/>
          <a:p>
            <a:r>
              <a:rPr kumimoji="1" lang="ja-JP" altLang="en-US" b="1" dirty="0"/>
              <a:t>検収～入庫</a:t>
            </a:r>
            <a:r>
              <a:rPr kumimoji="1" lang="en-US" altLang="ja-JP" b="1" dirty="0"/>
              <a:t>LT</a:t>
            </a:r>
          </a:p>
          <a:p>
            <a:r>
              <a:rPr kumimoji="1" lang="ja-JP" altLang="en-US" dirty="0"/>
              <a:t>実績</a:t>
            </a:r>
            <a:r>
              <a:rPr kumimoji="1" lang="en-US" altLang="ja-JP" dirty="0"/>
              <a:t>LT</a:t>
            </a:r>
            <a:r>
              <a:rPr kumimoji="1" lang="ja-JP" altLang="en-US" dirty="0"/>
              <a:t>が設計値を超えている</a:t>
            </a:r>
            <a:r>
              <a:rPr kumimoji="1" lang="ja-JP" altLang="en-US" dirty="0">
                <a:solidFill>
                  <a:srgbClr val="FF0000"/>
                </a:solidFill>
              </a:rPr>
              <a:t>異常</a:t>
            </a:r>
            <a:r>
              <a:rPr kumimoji="1" lang="ja-JP" altLang="en-US" dirty="0"/>
              <a:t>がある</a:t>
            </a:r>
          </a:p>
        </p:txBody>
      </p:sp>
      <p:sp>
        <p:nvSpPr>
          <p:cNvPr id="15" name="テキスト ボックス 14">
            <a:extLst>
              <a:ext uri="{FF2B5EF4-FFF2-40B4-BE49-F238E27FC236}">
                <a16:creationId xmlns:a16="http://schemas.microsoft.com/office/drawing/2014/main" xmlns="" id="{0F5E9006-13C9-4312-9B7F-F18A68AE8AAA}"/>
              </a:ext>
            </a:extLst>
          </p:cNvPr>
          <p:cNvSpPr txBox="1"/>
          <p:nvPr/>
        </p:nvSpPr>
        <p:spPr>
          <a:xfrm>
            <a:off x="7376631" y="5266397"/>
            <a:ext cx="4372292" cy="923330"/>
          </a:xfrm>
          <a:prstGeom prst="rect">
            <a:avLst/>
          </a:prstGeom>
          <a:solidFill>
            <a:schemeClr val="accent5">
              <a:lumMod val="20000"/>
              <a:lumOff val="80000"/>
            </a:schemeClr>
          </a:solidFill>
        </p:spPr>
        <p:txBody>
          <a:bodyPr wrap="square" rtlCol="0">
            <a:spAutoFit/>
          </a:bodyPr>
          <a:lstStyle/>
          <a:p>
            <a:r>
              <a:rPr lang="ja-JP" altLang="en-US" b="1" dirty="0"/>
              <a:t>出庫</a:t>
            </a:r>
            <a:r>
              <a:rPr kumimoji="1" lang="ja-JP" altLang="en-US" b="1" dirty="0"/>
              <a:t>～回収</a:t>
            </a:r>
            <a:r>
              <a:rPr kumimoji="1" lang="en-US" altLang="ja-JP" b="1" dirty="0"/>
              <a:t>LT</a:t>
            </a:r>
          </a:p>
          <a:p>
            <a:r>
              <a:rPr kumimoji="1" lang="ja-JP" altLang="en-US" dirty="0"/>
              <a:t>実績</a:t>
            </a:r>
            <a:r>
              <a:rPr kumimoji="1" lang="en-US" altLang="ja-JP" dirty="0"/>
              <a:t>LT</a:t>
            </a:r>
            <a:r>
              <a:rPr kumimoji="1" lang="ja-JP" altLang="en-US" dirty="0"/>
              <a:t>が設計値を超えていないので優先度を落としています</a:t>
            </a:r>
          </a:p>
        </p:txBody>
      </p:sp>
      <p:sp>
        <p:nvSpPr>
          <p:cNvPr id="16" name="四角形吹き出し 11">
            <a:extLst>
              <a:ext uri="{FF2B5EF4-FFF2-40B4-BE49-F238E27FC236}">
                <a16:creationId xmlns:a16="http://schemas.microsoft.com/office/drawing/2014/main" xmlns="" id="{DA7F4D7B-EF37-4287-B7D4-007133A1FB06}"/>
              </a:ext>
            </a:extLst>
          </p:cNvPr>
          <p:cNvSpPr/>
          <p:nvPr/>
        </p:nvSpPr>
        <p:spPr>
          <a:xfrm>
            <a:off x="7405058" y="1465285"/>
            <a:ext cx="4450883" cy="999878"/>
          </a:xfrm>
          <a:prstGeom prst="wedgeRectCallout">
            <a:avLst>
              <a:gd name="adj1" fmla="val -4019"/>
              <a:gd name="adj2" fmla="val 62117"/>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a:solidFill>
                  <a:schemeClr val="tx1"/>
                </a:solidFill>
              </a:rPr>
              <a:t>異常があるのでここから分析しています。</a:t>
            </a:r>
            <a:endParaRPr lang="en-US" altLang="ja-JP" dirty="0">
              <a:solidFill>
                <a:schemeClr val="tx1"/>
              </a:solidFill>
            </a:endParaRPr>
          </a:p>
          <a:p>
            <a:r>
              <a:rPr lang="ja-JP" altLang="en-US" sz="1400" dirty="0">
                <a:solidFill>
                  <a:schemeClr val="tx1"/>
                </a:solidFill>
              </a:rPr>
              <a:t>異常のタイプ</a:t>
            </a:r>
            <a:endParaRPr lang="en-US" altLang="ja-JP" sz="1400" dirty="0">
              <a:solidFill>
                <a:schemeClr val="tx1"/>
              </a:solidFill>
            </a:endParaRPr>
          </a:p>
          <a:p>
            <a:r>
              <a:rPr lang="ja-JP" altLang="en-US" sz="1400" dirty="0">
                <a:solidFill>
                  <a:schemeClr val="tx1"/>
                </a:solidFill>
              </a:rPr>
              <a:t>・</a:t>
            </a:r>
            <a:r>
              <a:rPr lang="ja-JP" altLang="en-US" sz="1400" b="1" dirty="0">
                <a:solidFill>
                  <a:schemeClr val="tx1"/>
                </a:solidFill>
              </a:rPr>
              <a:t>検収から入庫までのどこかで滞留（分析中）</a:t>
            </a:r>
            <a:endParaRPr lang="en-US" altLang="ja-JP" sz="1400" b="1" dirty="0">
              <a:solidFill>
                <a:schemeClr val="tx1"/>
              </a:solidFill>
            </a:endParaRPr>
          </a:p>
          <a:p>
            <a:r>
              <a:rPr lang="ja-JP" altLang="en-US" sz="1400" dirty="0">
                <a:solidFill>
                  <a:schemeClr val="tx1"/>
                </a:solidFill>
              </a:rPr>
              <a:t>・入庫できない</a:t>
            </a:r>
            <a:endParaRPr lang="en-US" altLang="ja-JP" sz="1400" dirty="0">
              <a:solidFill>
                <a:schemeClr val="tx1"/>
              </a:solidFill>
            </a:endParaRPr>
          </a:p>
        </p:txBody>
      </p:sp>
      <p:sp>
        <p:nvSpPr>
          <p:cNvPr id="17" name="テキスト ボックス 16">
            <a:extLst>
              <a:ext uri="{FF2B5EF4-FFF2-40B4-BE49-F238E27FC236}">
                <a16:creationId xmlns:a16="http://schemas.microsoft.com/office/drawing/2014/main" xmlns="" id="{7F785932-7782-475F-B774-D5C680F748E1}"/>
              </a:ext>
            </a:extLst>
          </p:cNvPr>
          <p:cNvSpPr txBox="1"/>
          <p:nvPr/>
        </p:nvSpPr>
        <p:spPr>
          <a:xfrm>
            <a:off x="7376631" y="3682720"/>
            <a:ext cx="4372292" cy="923330"/>
          </a:xfrm>
          <a:prstGeom prst="rect">
            <a:avLst/>
          </a:prstGeom>
          <a:solidFill>
            <a:schemeClr val="accent5">
              <a:lumMod val="20000"/>
              <a:lumOff val="80000"/>
            </a:schemeClr>
          </a:solidFill>
        </p:spPr>
        <p:txBody>
          <a:bodyPr wrap="square" rtlCol="0">
            <a:spAutoFit/>
          </a:bodyPr>
          <a:lstStyle/>
          <a:p>
            <a:r>
              <a:rPr kumimoji="1" lang="ja-JP" altLang="en-US" b="1" dirty="0"/>
              <a:t>入庫～出庫</a:t>
            </a:r>
            <a:r>
              <a:rPr kumimoji="1" lang="en-US" altLang="ja-JP" b="1" dirty="0"/>
              <a:t>LT</a:t>
            </a:r>
          </a:p>
          <a:p>
            <a:r>
              <a:rPr lang="ja-JP" altLang="en-US" sz="1800" dirty="0"/>
              <a:t>設計値を修正する前なので優先度を落としています</a:t>
            </a:r>
          </a:p>
        </p:txBody>
      </p:sp>
      <p:cxnSp>
        <p:nvCxnSpPr>
          <p:cNvPr id="19" name="コネクタ: カギ線 18">
            <a:extLst>
              <a:ext uri="{FF2B5EF4-FFF2-40B4-BE49-F238E27FC236}">
                <a16:creationId xmlns:a16="http://schemas.microsoft.com/office/drawing/2014/main" xmlns="" id="{CB423252-4982-4000-A9AB-9CA4C1FF1BB0}"/>
              </a:ext>
            </a:extLst>
          </p:cNvPr>
          <p:cNvCxnSpPr>
            <a:cxnSpLocks/>
          </p:cNvCxnSpPr>
          <p:nvPr/>
        </p:nvCxnSpPr>
        <p:spPr>
          <a:xfrm>
            <a:off x="1053795" y="1176244"/>
            <a:ext cx="399620" cy="289041"/>
          </a:xfrm>
          <a:prstGeom prst="bentConnector3">
            <a:avLst>
              <a:gd name="adj1" fmla="val 624"/>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xmlns="" id="{7DABF237-1E27-4143-B723-9772347E2E30}"/>
              </a:ext>
            </a:extLst>
          </p:cNvPr>
          <p:cNvSpPr txBox="1"/>
          <p:nvPr/>
        </p:nvSpPr>
        <p:spPr>
          <a:xfrm>
            <a:off x="1453414" y="1303382"/>
            <a:ext cx="6427324" cy="369332"/>
          </a:xfrm>
          <a:prstGeom prst="rect">
            <a:avLst/>
          </a:prstGeom>
          <a:noFill/>
        </p:spPr>
        <p:txBody>
          <a:bodyPr wrap="square" rtlCol="0">
            <a:spAutoFit/>
          </a:bodyPr>
          <a:lstStyle/>
          <a:p>
            <a:r>
              <a:rPr lang="ja-JP" altLang="en-US" dirty="0"/>
              <a:t>上を達成するシナリオに必要な</a:t>
            </a:r>
            <a:r>
              <a:rPr kumimoji="1" lang="ja-JP" altLang="en-US" dirty="0"/>
              <a:t>モデルを作ります</a:t>
            </a:r>
          </a:p>
        </p:txBody>
      </p:sp>
      <p:sp>
        <p:nvSpPr>
          <p:cNvPr id="34" name="テキスト ボックス 33">
            <a:extLst>
              <a:ext uri="{FF2B5EF4-FFF2-40B4-BE49-F238E27FC236}">
                <a16:creationId xmlns:a16="http://schemas.microsoft.com/office/drawing/2014/main" xmlns="" id="{05D1C101-0572-4085-B086-33D77193268B}"/>
              </a:ext>
            </a:extLst>
          </p:cNvPr>
          <p:cNvSpPr txBox="1"/>
          <p:nvPr/>
        </p:nvSpPr>
        <p:spPr>
          <a:xfrm>
            <a:off x="4925461" y="2126819"/>
            <a:ext cx="2224441" cy="646331"/>
          </a:xfrm>
          <a:prstGeom prst="rect">
            <a:avLst/>
          </a:prstGeom>
          <a:noFill/>
        </p:spPr>
        <p:txBody>
          <a:bodyPr wrap="square" rtlCol="0">
            <a:spAutoFit/>
          </a:bodyPr>
          <a:lstStyle/>
          <a:p>
            <a:r>
              <a:rPr lang="ja-JP" altLang="en-US" dirty="0">
                <a:solidFill>
                  <a:srgbClr val="0000FF"/>
                </a:solidFill>
              </a:rPr>
              <a:t>実績</a:t>
            </a:r>
            <a:r>
              <a:rPr lang="ja-JP" altLang="en-US" dirty="0"/>
              <a:t>：</a:t>
            </a:r>
            <a:r>
              <a:rPr lang="en-US" altLang="ja-JP" dirty="0"/>
              <a:t>1.13</a:t>
            </a:r>
          </a:p>
          <a:p>
            <a:r>
              <a:rPr kumimoji="1" lang="ja-JP" altLang="en-US" dirty="0"/>
              <a:t>（</a:t>
            </a:r>
            <a:r>
              <a:rPr kumimoji="1" lang="ja-JP" altLang="en-US" dirty="0">
                <a:solidFill>
                  <a:srgbClr val="FF0000"/>
                </a:solidFill>
              </a:rPr>
              <a:t>設計値</a:t>
            </a:r>
            <a:r>
              <a:rPr kumimoji="1" lang="en-US" altLang="ja-JP" dirty="0">
                <a:solidFill>
                  <a:srgbClr val="FF0000"/>
                </a:solidFill>
              </a:rPr>
              <a:t>1</a:t>
            </a:r>
            <a:r>
              <a:rPr kumimoji="1" lang="ja-JP" altLang="en-US" dirty="0"/>
              <a:t>とする）</a:t>
            </a:r>
          </a:p>
        </p:txBody>
      </p:sp>
      <p:sp>
        <p:nvSpPr>
          <p:cNvPr id="36" name="テキスト ボックス 35">
            <a:extLst>
              <a:ext uri="{FF2B5EF4-FFF2-40B4-BE49-F238E27FC236}">
                <a16:creationId xmlns:a16="http://schemas.microsoft.com/office/drawing/2014/main" xmlns="" id="{4E631291-E28D-4F87-83C5-6AC78ED7258A}"/>
              </a:ext>
            </a:extLst>
          </p:cNvPr>
          <p:cNvSpPr txBox="1"/>
          <p:nvPr/>
        </p:nvSpPr>
        <p:spPr>
          <a:xfrm>
            <a:off x="4870957" y="4943231"/>
            <a:ext cx="2290813" cy="646331"/>
          </a:xfrm>
          <a:prstGeom prst="rect">
            <a:avLst/>
          </a:prstGeom>
          <a:solidFill>
            <a:schemeClr val="bg1"/>
          </a:solidFill>
        </p:spPr>
        <p:txBody>
          <a:bodyPr wrap="square" rtlCol="0">
            <a:spAutoFit/>
          </a:bodyPr>
          <a:lstStyle/>
          <a:p>
            <a:r>
              <a:rPr lang="ja-JP" altLang="en-US" dirty="0">
                <a:solidFill>
                  <a:srgbClr val="0000FF"/>
                </a:solidFill>
              </a:rPr>
              <a:t>実績</a:t>
            </a:r>
            <a:r>
              <a:rPr lang="ja-JP" altLang="en-US" dirty="0"/>
              <a:t>：</a:t>
            </a:r>
            <a:r>
              <a:rPr lang="en-US" altLang="ja-JP" dirty="0"/>
              <a:t>0.91</a:t>
            </a:r>
          </a:p>
          <a:p>
            <a:r>
              <a:rPr kumimoji="1" lang="ja-JP" altLang="en-US" dirty="0"/>
              <a:t>（</a:t>
            </a:r>
            <a:r>
              <a:rPr kumimoji="1" lang="ja-JP" altLang="en-US" dirty="0">
                <a:solidFill>
                  <a:srgbClr val="FF0000"/>
                </a:solidFill>
              </a:rPr>
              <a:t>設計値</a:t>
            </a:r>
            <a:r>
              <a:rPr kumimoji="1" lang="en-US" altLang="ja-JP" dirty="0">
                <a:solidFill>
                  <a:srgbClr val="FF0000"/>
                </a:solidFill>
              </a:rPr>
              <a:t>1</a:t>
            </a:r>
            <a:r>
              <a:rPr kumimoji="1" lang="ja-JP" altLang="en-US" dirty="0"/>
              <a:t>とする）</a:t>
            </a:r>
          </a:p>
        </p:txBody>
      </p:sp>
      <p:sp>
        <p:nvSpPr>
          <p:cNvPr id="18" name="テキスト ボックス 17">
            <a:extLst>
              <a:ext uri="{FF2B5EF4-FFF2-40B4-BE49-F238E27FC236}">
                <a16:creationId xmlns:a16="http://schemas.microsoft.com/office/drawing/2014/main" xmlns="" id="{05D1C101-0572-4085-B086-33D77193268B}"/>
              </a:ext>
            </a:extLst>
          </p:cNvPr>
          <p:cNvSpPr txBox="1"/>
          <p:nvPr/>
        </p:nvSpPr>
        <p:spPr>
          <a:xfrm>
            <a:off x="2409323" y="1768802"/>
            <a:ext cx="3572443" cy="369332"/>
          </a:xfrm>
          <a:prstGeom prst="rect">
            <a:avLst/>
          </a:prstGeom>
          <a:noFill/>
        </p:spPr>
        <p:txBody>
          <a:bodyPr wrap="square" rtlCol="0">
            <a:spAutoFit/>
          </a:bodyPr>
          <a:lstStyle/>
          <a:p>
            <a:pPr algn="ctr"/>
            <a:r>
              <a:rPr kumimoji="1" lang="ja-JP" altLang="en-US" b="1" dirty="0"/>
              <a:t>各品番の実績</a:t>
            </a:r>
            <a:r>
              <a:rPr kumimoji="1" lang="en-US" altLang="ja-JP" b="1" dirty="0"/>
              <a:t>LT</a:t>
            </a:r>
            <a:r>
              <a:rPr kumimoji="1" lang="ja-JP" altLang="en-US" b="1" dirty="0"/>
              <a:t>の中央値（</a:t>
            </a:r>
            <a:r>
              <a:rPr kumimoji="1" lang="en-US" altLang="ja-JP" b="1" dirty="0"/>
              <a:t>9</a:t>
            </a:r>
            <a:r>
              <a:rPr lang="ja-JP" altLang="en-US" b="1" dirty="0"/>
              <a:t>月）</a:t>
            </a:r>
            <a:endParaRPr kumimoji="1" lang="ja-JP" altLang="en-US" b="1" dirty="0"/>
          </a:p>
        </p:txBody>
      </p:sp>
      <p:cxnSp>
        <p:nvCxnSpPr>
          <p:cNvPr id="20" name="コネクタ: カギ線 18">
            <a:extLst>
              <a:ext uri="{FF2B5EF4-FFF2-40B4-BE49-F238E27FC236}">
                <a16:creationId xmlns:a16="http://schemas.microsoft.com/office/drawing/2014/main" xmlns="" id="{CB423252-4982-4000-A9AB-9CA4C1FF1BB0}"/>
              </a:ext>
            </a:extLst>
          </p:cNvPr>
          <p:cNvCxnSpPr>
            <a:cxnSpLocks/>
            <a:stCxn id="18" idx="2"/>
          </p:cNvCxnSpPr>
          <p:nvPr/>
        </p:nvCxnSpPr>
        <p:spPr>
          <a:xfrm rot="16200000" flipH="1">
            <a:off x="4466399" y="1867279"/>
            <a:ext cx="203632" cy="745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xmlns="" id="{7DABF237-1E27-4143-B723-9772347E2E30}"/>
              </a:ext>
            </a:extLst>
          </p:cNvPr>
          <p:cNvSpPr txBox="1"/>
          <p:nvPr/>
        </p:nvSpPr>
        <p:spPr>
          <a:xfrm>
            <a:off x="4157560" y="2334178"/>
            <a:ext cx="732296" cy="307777"/>
          </a:xfrm>
          <a:prstGeom prst="rect">
            <a:avLst/>
          </a:prstGeom>
          <a:noFill/>
        </p:spPr>
        <p:txBody>
          <a:bodyPr wrap="square" rtlCol="0">
            <a:spAutoFit/>
          </a:bodyPr>
          <a:lstStyle/>
          <a:p>
            <a:r>
              <a:rPr kumimoji="1" lang="ja-JP" altLang="en-US" sz="1400" dirty="0"/>
              <a:t>中央値</a:t>
            </a:r>
          </a:p>
        </p:txBody>
      </p:sp>
      <p:sp>
        <p:nvSpPr>
          <p:cNvPr id="22" name="四角形吹き出し 11">
            <a:extLst>
              <a:ext uri="{FF2B5EF4-FFF2-40B4-BE49-F238E27FC236}">
                <a16:creationId xmlns:a16="http://schemas.microsoft.com/office/drawing/2014/main" xmlns="" id="{B387034E-F353-4F4F-975D-CF83EC5B3F26}"/>
              </a:ext>
            </a:extLst>
          </p:cNvPr>
          <p:cNvSpPr/>
          <p:nvPr/>
        </p:nvSpPr>
        <p:spPr>
          <a:xfrm>
            <a:off x="2802695" y="97830"/>
            <a:ext cx="7584568" cy="518816"/>
          </a:xfrm>
          <a:prstGeom prst="wedgeRectCallout">
            <a:avLst>
              <a:gd name="adj1" fmla="val -46207"/>
              <a:gd name="adj2" fmla="val 91663"/>
            </a:avLst>
          </a:prstGeom>
        </p:spPr>
        <p:style>
          <a:lnRef idx="2">
            <a:schemeClr val="accent1"/>
          </a:lnRef>
          <a:fillRef idx="1">
            <a:schemeClr val="lt1"/>
          </a:fillRef>
          <a:effectRef idx="0">
            <a:schemeClr val="accent1"/>
          </a:effectRef>
          <a:fontRef idx="minor">
            <a:schemeClr val="dk1"/>
          </a:fontRef>
        </p:style>
        <p:txBody>
          <a:bodyPr rtlCol="0" anchor="ctr"/>
          <a:lstStyle/>
          <a:p>
            <a:r>
              <a:rPr kumimoji="1" lang="ja-JP" altLang="en-US" sz="1400" dirty="0"/>
              <a:t>実績</a:t>
            </a:r>
            <a:r>
              <a:rPr kumimoji="1" lang="en-US" altLang="ja-JP" sz="1400" dirty="0"/>
              <a:t>LT</a:t>
            </a:r>
            <a:r>
              <a:rPr kumimoji="1" lang="ja-JP" altLang="en-US" sz="1400" dirty="0"/>
              <a:t>が設計値を超えると「一時仮置き場でモノが溢れる」に繋がると考えています</a:t>
            </a:r>
            <a:endParaRPr lang="en-US" altLang="ja-JP" sz="1400" dirty="0">
              <a:solidFill>
                <a:schemeClr val="tx1"/>
              </a:solidFill>
            </a:endParaRPr>
          </a:p>
        </p:txBody>
      </p:sp>
    </p:spTree>
    <p:extLst>
      <p:ext uri="{BB962C8B-B14F-4D97-AF65-F5344CB8AC3E}">
        <p14:creationId xmlns:p14="http://schemas.microsoft.com/office/powerpoint/2010/main" val="3548686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dirty="0"/>
              <a:t>◇</a:t>
            </a:r>
            <a:r>
              <a:rPr lang="ja-JP" altLang="en-US" dirty="0"/>
              <a:t>結果</a:t>
            </a:r>
            <a:endParaRPr lang="en-US" altLang="ja-JP" dirty="0"/>
          </a:p>
          <a:p>
            <a:r>
              <a:rPr lang="ja-JP" altLang="en-US" dirty="0"/>
              <a:t>「一時仮置き場でモノが溢れる（検収入庫</a:t>
            </a:r>
            <a:r>
              <a:rPr lang="en-US" altLang="ja-JP" dirty="0"/>
              <a:t>LT</a:t>
            </a:r>
            <a:r>
              <a:rPr lang="ja-JP" altLang="en-US" dirty="0"/>
              <a:t>が大きくなる）」に関わる変数は</a:t>
            </a:r>
            <a:endParaRPr lang="en-US" altLang="ja-JP" b="0" dirty="0">
              <a:solidFill>
                <a:schemeClr val="tx1"/>
              </a:solidFill>
            </a:endParaRPr>
          </a:p>
          <a:p>
            <a:r>
              <a:rPr lang="ja-JP" altLang="en-US" b="0" dirty="0">
                <a:solidFill>
                  <a:srgbClr val="FF0000"/>
                </a:solidFill>
              </a:rPr>
              <a:t>❶昼勤夜勤の交代時間の有無</a:t>
            </a:r>
            <a:endParaRPr lang="en-US" altLang="ja-JP" b="0" dirty="0">
              <a:solidFill>
                <a:srgbClr val="FF0000"/>
              </a:solidFill>
            </a:endParaRPr>
          </a:p>
          <a:p>
            <a:r>
              <a:rPr lang="ja-JP" altLang="en-US" b="0" dirty="0">
                <a:solidFill>
                  <a:srgbClr val="FF0000"/>
                </a:solidFill>
              </a:rPr>
              <a:t>❷</a:t>
            </a:r>
            <a:r>
              <a:rPr lang="ja-JP" altLang="en-US" sz="1800" b="0" dirty="0">
                <a:solidFill>
                  <a:srgbClr val="FF0000"/>
                </a:solidFill>
              </a:rPr>
              <a:t>朝の納入かんばん数の集中（仕入れ先のダイヤと設計かんばん数の組み合わせで決定される）</a:t>
            </a:r>
            <a:endParaRPr lang="en-US" altLang="ja-JP" sz="1800" b="0" dirty="0">
              <a:solidFill>
                <a:srgbClr val="FF0000"/>
              </a:solidFill>
            </a:endParaRPr>
          </a:p>
          <a:p>
            <a:endParaRPr lang="en-US" altLang="ja-JP" sz="1800" dirty="0">
              <a:solidFill>
                <a:schemeClr val="tx1"/>
              </a:solidFill>
            </a:endParaRPr>
          </a:p>
          <a:p>
            <a:r>
              <a:rPr lang="en-US" altLang="ja-JP" dirty="0">
                <a:solidFill>
                  <a:schemeClr val="tx1"/>
                </a:solidFill>
              </a:rPr>
              <a:t>◇</a:t>
            </a:r>
            <a:r>
              <a:rPr lang="ja-JP" altLang="en-US" dirty="0">
                <a:solidFill>
                  <a:schemeClr val="tx1"/>
                </a:solidFill>
              </a:rPr>
              <a:t>分析</a:t>
            </a:r>
            <a:endParaRPr lang="en-US" altLang="ja-JP" sz="180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19" name="テキスト ボックス 18"/>
          <p:cNvSpPr txBox="1"/>
          <p:nvPr/>
        </p:nvSpPr>
        <p:spPr>
          <a:xfrm>
            <a:off x="9978857" y="2403967"/>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389798" y="6209388"/>
            <a:ext cx="7241728" cy="307777"/>
          </a:xfrm>
          <a:prstGeom prst="rect">
            <a:avLst/>
          </a:prstGeom>
          <a:noFill/>
        </p:spPr>
        <p:txBody>
          <a:bodyPr wrap="square" rtlCol="0">
            <a:spAutoFit/>
          </a:bodyPr>
          <a:lstStyle/>
          <a:p>
            <a:r>
              <a:rPr lang="en-US" altLang="ja-JP" sz="1400" dirty="0"/>
              <a:t>※</a:t>
            </a:r>
            <a:r>
              <a:rPr lang="ja-JP" altLang="en-US" sz="1400" dirty="0"/>
              <a:t>かんばん数は</a:t>
            </a:r>
            <a:r>
              <a:rPr lang="en-US" altLang="ja-JP" sz="1400" dirty="0"/>
              <a:t>9</a:t>
            </a:r>
            <a:r>
              <a:rPr lang="ja-JP" altLang="en-US" sz="1400" dirty="0"/>
              <a:t>月の合計枚数、月～土曜の朝までに納入と回収があったかんばんを対象</a:t>
            </a:r>
            <a:endParaRPr lang="en-US" altLang="ja-JP" sz="1400" dirty="0"/>
          </a:p>
        </p:txBody>
      </p: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a:off x="795195" y="4071474"/>
            <a:ext cx="1068172" cy="249274"/>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802399"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517726" y="3501377"/>
            <a:ext cx="2045888" cy="523220"/>
          </a:xfrm>
          <a:prstGeom prst="rect">
            <a:avLst/>
          </a:prstGeom>
          <a:noFill/>
        </p:spPr>
        <p:txBody>
          <a:bodyPr wrap="square" rtlCol="0">
            <a:spAutoFit/>
          </a:bodyPr>
          <a:lstStyle/>
          <a:p>
            <a:r>
              <a:rPr lang="ja-JP" altLang="en-US" sz="1400" dirty="0"/>
              <a:t>検収日時範囲をもとに</a:t>
            </a:r>
            <a:endParaRPr lang="en-US" altLang="ja-JP" sz="1400" dirty="0"/>
          </a:p>
          <a:p>
            <a:r>
              <a:rPr lang="ja-JP" altLang="en-US" sz="1400" dirty="0"/>
              <a:t>どの便に乗るか定義</a:t>
            </a:r>
            <a:endParaRPr lang="en-US" altLang="ja-JP" sz="14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408354" y="3559970"/>
            <a:ext cx="7107209" cy="523220"/>
          </a:xfrm>
          <a:prstGeom prst="rect">
            <a:avLst/>
          </a:prstGeom>
          <a:noFill/>
        </p:spPr>
        <p:txBody>
          <a:bodyPr wrap="square" rtlCol="0">
            <a:spAutoFit/>
          </a:bodyPr>
          <a:lstStyle/>
          <a:p>
            <a:r>
              <a:rPr lang="ja-JP" altLang="en-US" sz="1400" dirty="0"/>
              <a:t>工場到着時刻（計画）＋</a:t>
            </a:r>
            <a:r>
              <a:rPr lang="en-US" altLang="ja-JP" sz="1400" dirty="0"/>
              <a:t>4.3H</a:t>
            </a:r>
            <a:r>
              <a:rPr lang="ja-JP" altLang="en-US" sz="1400" dirty="0"/>
              <a:t>の間を入庫基準滞留時間（荷下ろしから入庫まで作業時間）と設定　</a:t>
            </a:r>
            <a:r>
              <a:rPr lang="en-US" altLang="ja-JP" sz="1400" dirty="0"/>
              <a:t>→</a:t>
            </a:r>
            <a:r>
              <a:rPr lang="ja-JP" altLang="en-US" sz="1400" dirty="0"/>
              <a:t> </a:t>
            </a:r>
            <a:r>
              <a:rPr lang="ja-JP" altLang="en-US" sz="1400" dirty="0">
                <a:solidFill>
                  <a:srgbClr val="FF0000"/>
                </a:solidFill>
              </a:rPr>
              <a:t>入庫基準滞留時間外は仮置場のモノに繋がると過程</a:t>
            </a:r>
            <a:endParaRPr lang="en-US" altLang="ja-JP" sz="1400" dirty="0">
              <a:solidFill>
                <a:srgbClr val="FF0000"/>
              </a:solidFill>
            </a:endParaRPr>
          </a:p>
        </p:txBody>
      </p:sp>
      <p:sp>
        <p:nvSpPr>
          <p:cNvPr id="18" name="正方形/長方形 17"/>
          <p:cNvSpPr/>
          <p:nvPr/>
        </p:nvSpPr>
        <p:spPr>
          <a:xfrm>
            <a:off x="1284942" y="2495177"/>
            <a:ext cx="914400"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xmlns="" id="{F48463B2-F151-4A18-96CD-D805DDCF5B49}"/>
              </a:ext>
            </a:extLst>
          </p:cNvPr>
          <p:cNvSpPr txBox="1"/>
          <p:nvPr/>
        </p:nvSpPr>
        <p:spPr>
          <a:xfrm>
            <a:off x="1282715" y="2794001"/>
            <a:ext cx="943521" cy="315908"/>
          </a:xfrm>
          <a:prstGeom prst="rect">
            <a:avLst/>
          </a:prstGeom>
          <a:noFill/>
        </p:spPr>
        <p:txBody>
          <a:bodyPr wrap="square" rtlCol="0">
            <a:spAutoFit/>
          </a:bodyPr>
          <a:lstStyle/>
          <a:p>
            <a:pPr algn="ctr"/>
            <a:r>
              <a:rPr lang="ja-JP" altLang="en-US" sz="1400" dirty="0"/>
              <a:t>仕入先</a:t>
            </a:r>
            <a:endParaRPr lang="en-US" altLang="ja-JP" sz="1400" dirty="0"/>
          </a:p>
        </p:txBody>
      </p:sp>
      <p:sp>
        <p:nvSpPr>
          <p:cNvPr id="38" name="正方形/長方形 37"/>
          <p:cNvSpPr/>
          <p:nvPr/>
        </p:nvSpPr>
        <p:spPr>
          <a:xfrm>
            <a:off x="3230283" y="2498165"/>
            <a:ext cx="914400"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矢印: 右 5">
            <a:extLst>
              <a:ext uri="{FF2B5EF4-FFF2-40B4-BE49-F238E27FC236}">
                <a16:creationId xmlns:a16="http://schemas.microsoft.com/office/drawing/2014/main" xmlns="" id="{D5BF5B5A-2701-4B90-9488-79A8312F7B76}"/>
              </a:ext>
            </a:extLst>
          </p:cNvPr>
          <p:cNvSpPr/>
          <p:nvPr/>
        </p:nvSpPr>
        <p:spPr>
          <a:xfrm>
            <a:off x="2469757" y="2745049"/>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xmlns="" id="{F48463B2-F151-4A18-96CD-D805DDCF5B49}"/>
              </a:ext>
            </a:extLst>
          </p:cNvPr>
          <p:cNvSpPr txBox="1"/>
          <p:nvPr/>
        </p:nvSpPr>
        <p:spPr>
          <a:xfrm>
            <a:off x="3213115" y="2796989"/>
            <a:ext cx="943521" cy="315908"/>
          </a:xfrm>
          <a:prstGeom prst="rect">
            <a:avLst/>
          </a:prstGeom>
          <a:noFill/>
        </p:spPr>
        <p:txBody>
          <a:bodyPr wrap="square" rtlCol="0">
            <a:spAutoFit/>
          </a:bodyPr>
          <a:lstStyle/>
          <a:p>
            <a:pPr algn="ctr"/>
            <a:r>
              <a:rPr lang="ja-JP" altLang="en-US" sz="1400" dirty="0"/>
              <a:t>物流</a:t>
            </a:r>
            <a:r>
              <a:rPr lang="en-US" altLang="ja-JP" sz="1400" dirty="0"/>
              <a:t>C</a:t>
            </a:r>
          </a:p>
        </p:txBody>
      </p:sp>
      <p:sp>
        <p:nvSpPr>
          <p:cNvPr id="42" name="正方形/長方形 41"/>
          <p:cNvSpPr/>
          <p:nvPr/>
        </p:nvSpPr>
        <p:spPr>
          <a:xfrm>
            <a:off x="5115860" y="2501154"/>
            <a:ext cx="3296022"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矢印: 右 5">
            <a:extLst>
              <a:ext uri="{FF2B5EF4-FFF2-40B4-BE49-F238E27FC236}">
                <a16:creationId xmlns:a16="http://schemas.microsoft.com/office/drawing/2014/main" xmlns="" id="{D5BF5B5A-2701-4B90-9488-79A8312F7B76}"/>
              </a:ext>
            </a:extLst>
          </p:cNvPr>
          <p:cNvSpPr/>
          <p:nvPr/>
        </p:nvSpPr>
        <p:spPr>
          <a:xfrm>
            <a:off x="4415098" y="2748038"/>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796" y="2256047"/>
            <a:ext cx="563590" cy="418423"/>
          </a:xfrm>
          <a:prstGeom prst="rect">
            <a:avLst/>
          </a:prstGeom>
        </p:spPr>
      </p:pic>
      <p:pic>
        <p:nvPicPr>
          <p:cNvPr id="48" name="図 4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902" y="2259035"/>
            <a:ext cx="563590" cy="418423"/>
          </a:xfrm>
          <a:prstGeom prst="rect">
            <a:avLst/>
          </a:prstGeom>
        </p:spPr>
      </p:pic>
      <p:sp>
        <p:nvSpPr>
          <p:cNvPr id="49" name="正方形/長方形 48"/>
          <p:cNvSpPr/>
          <p:nvPr/>
        </p:nvSpPr>
        <p:spPr>
          <a:xfrm>
            <a:off x="5148731" y="2808941"/>
            <a:ext cx="1485152" cy="3585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t>入庫滞留時間</a:t>
            </a:r>
            <a:endParaRPr kumimoji="1" lang="ja-JP" altLang="en-US" sz="1400" dirty="0"/>
          </a:p>
        </p:txBody>
      </p:sp>
      <p:pic>
        <p:nvPicPr>
          <p:cNvPr id="24" name="図 23" descr="スクリーンショット 2023-10-25 5.58.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968" y="2726018"/>
            <a:ext cx="1259914" cy="531707"/>
          </a:xfrm>
          <a:prstGeom prst="rect">
            <a:avLst/>
          </a:prstGeom>
        </p:spPr>
      </p:pic>
      <p:sp>
        <p:nvSpPr>
          <p:cNvPr id="51" name="四角形吹き出し 11">
            <a:extLst>
              <a:ext uri="{FF2B5EF4-FFF2-40B4-BE49-F238E27FC236}">
                <a16:creationId xmlns:a16="http://schemas.microsoft.com/office/drawing/2014/main" xmlns="" id="{DA7F4D7B-EF37-4287-B7D4-007133A1FB06}"/>
              </a:ext>
            </a:extLst>
          </p:cNvPr>
          <p:cNvSpPr/>
          <p:nvPr/>
        </p:nvSpPr>
        <p:spPr>
          <a:xfrm>
            <a:off x="6514352" y="2029703"/>
            <a:ext cx="4990352" cy="744580"/>
          </a:xfrm>
          <a:prstGeom prst="wedgeRectCallout">
            <a:avLst>
              <a:gd name="adj1" fmla="val -58502"/>
              <a:gd name="adj2" fmla="val 47634"/>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sz="1400" dirty="0">
                <a:solidFill>
                  <a:schemeClr val="tx1"/>
                </a:solidFill>
              </a:rPr>
              <a:t>入庫基準滞留時間を定義し、その時間に入るかんばんの割合を便（物流</a:t>
            </a:r>
            <a:r>
              <a:rPr lang="en-US" altLang="ja-JP" sz="1400" dirty="0">
                <a:solidFill>
                  <a:schemeClr val="tx1"/>
                </a:solidFill>
              </a:rPr>
              <a:t>C</a:t>
            </a:r>
            <a:r>
              <a:rPr lang="ja-JP" altLang="en-US" sz="1400" dirty="0">
                <a:solidFill>
                  <a:schemeClr val="tx1"/>
                </a:solidFill>
              </a:rPr>
              <a:t>発のトラック）ごとに計算</a:t>
            </a:r>
            <a:endParaRPr lang="en-US" altLang="ja-JP" sz="1400" dirty="0">
              <a:solidFill>
                <a:schemeClr val="tx1"/>
              </a:solidFill>
            </a:endParaRPr>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sp>
        <p:nvSpPr>
          <p:cNvPr id="28" name="テキスト プレースホルダー 2">
            <a:extLst>
              <a:ext uri="{FF2B5EF4-FFF2-40B4-BE49-F238E27FC236}">
                <a16:creationId xmlns:a16="http://schemas.microsoft.com/office/drawing/2014/main" xmlns="" id="{97EF3ED6-DCB0-41D3-B667-7B66E3627723}"/>
              </a:ext>
            </a:extLst>
          </p:cNvPr>
          <p:cNvSpPr>
            <a:spLocks noGrp="1"/>
          </p:cNvSpPr>
          <p:nvPr>
            <p:ph type="body" sz="quarter" idx="19"/>
          </p:nvPr>
        </p:nvSpPr>
        <p:spPr>
          <a:xfrm>
            <a:off x="443077" y="306000"/>
            <a:ext cx="11307323" cy="306000"/>
          </a:xfrm>
        </p:spPr>
        <p:txBody>
          <a:bodyPr/>
          <a:lstStyle/>
          <a:p>
            <a:r>
              <a:rPr lang="ja-JP" altLang="ja-JP" dirty="0"/>
              <a:t>4</a:t>
            </a:r>
            <a:r>
              <a:rPr lang="en-US" altLang="ja-JP" dirty="0"/>
              <a:t>.</a:t>
            </a:r>
            <a:r>
              <a:rPr lang="ja-JP" altLang="en-US" dirty="0"/>
              <a:t> 分析の状況（</a:t>
            </a:r>
            <a:r>
              <a:rPr lang="ja-JP" altLang="en-US" sz="2000" b="1" dirty="0">
                <a:solidFill>
                  <a:schemeClr val="tx1"/>
                </a:solidFill>
              </a:rPr>
              <a:t>検収から入庫までのどこかで滞留）</a:t>
            </a:r>
            <a:endParaRPr kumimoji="1" lang="ja-JP" altLang="en-US" dirty="0"/>
          </a:p>
        </p:txBody>
      </p:sp>
      <p:pic>
        <p:nvPicPr>
          <p:cNvPr id="25" name="図 24"/>
          <p:cNvPicPr>
            <a:picLocks noChangeAspect="1"/>
          </p:cNvPicPr>
          <p:nvPr/>
        </p:nvPicPr>
        <p:blipFill>
          <a:blip r:embed="rId4"/>
          <a:stretch>
            <a:fillRect/>
          </a:stretch>
        </p:blipFill>
        <p:spPr>
          <a:xfrm>
            <a:off x="353358" y="4392706"/>
            <a:ext cx="11802949" cy="1823570"/>
          </a:xfrm>
          <a:prstGeom prst="rect">
            <a:avLst/>
          </a:prstGeom>
        </p:spPr>
      </p:pic>
      <p:sp>
        <p:nvSpPr>
          <p:cNvPr id="29" name="テキスト ボックス 28">
            <a:extLst>
              <a:ext uri="{FF2B5EF4-FFF2-40B4-BE49-F238E27FC236}">
                <a16:creationId xmlns:a16="http://schemas.microsoft.com/office/drawing/2014/main" xmlns="" id="{64ED0C10-FD2F-49FA-86FD-4C2A96964FC8}"/>
              </a:ext>
            </a:extLst>
          </p:cNvPr>
          <p:cNvSpPr txBox="1"/>
          <p:nvPr/>
        </p:nvSpPr>
        <p:spPr>
          <a:xfrm>
            <a:off x="35693" y="5144273"/>
            <a:ext cx="405907" cy="369332"/>
          </a:xfrm>
          <a:prstGeom prst="rect">
            <a:avLst/>
          </a:prstGeom>
          <a:noFill/>
        </p:spPr>
        <p:txBody>
          <a:bodyPr wrap="square">
            <a:spAutoFit/>
          </a:bodyPr>
          <a:lstStyle/>
          <a:p>
            <a:r>
              <a:rPr lang="ja-JP" altLang="en-US" b="0" dirty="0">
                <a:solidFill>
                  <a:srgbClr val="FF0000"/>
                </a:solidFill>
              </a:rPr>
              <a:t>❶</a:t>
            </a:r>
            <a:endParaRPr lang="ja-JP" altLang="en-US" dirty="0"/>
          </a:p>
        </p:txBody>
      </p:sp>
      <p:sp>
        <p:nvSpPr>
          <p:cNvPr id="30" name="テキスト ボックス 29">
            <a:extLst>
              <a:ext uri="{FF2B5EF4-FFF2-40B4-BE49-F238E27FC236}">
                <a16:creationId xmlns:a16="http://schemas.microsoft.com/office/drawing/2014/main" xmlns="" id="{9DDEE5F9-8051-42AF-BD3F-2DD07809F153}"/>
              </a:ext>
            </a:extLst>
          </p:cNvPr>
          <p:cNvSpPr txBox="1"/>
          <p:nvPr/>
        </p:nvSpPr>
        <p:spPr>
          <a:xfrm>
            <a:off x="41628" y="4881346"/>
            <a:ext cx="394035" cy="369332"/>
          </a:xfrm>
          <a:prstGeom prst="rect">
            <a:avLst/>
          </a:prstGeom>
          <a:noFill/>
        </p:spPr>
        <p:txBody>
          <a:bodyPr wrap="square">
            <a:spAutoFit/>
          </a:bodyPr>
          <a:lstStyle/>
          <a:p>
            <a:r>
              <a:rPr lang="ja-JP" altLang="en-US" b="0" dirty="0">
                <a:solidFill>
                  <a:srgbClr val="FF0000"/>
                </a:solidFill>
              </a:rPr>
              <a:t>❷</a:t>
            </a:r>
            <a:endParaRPr lang="ja-JP" altLang="en-US" dirty="0"/>
          </a:p>
        </p:txBody>
      </p:sp>
      <p:sp>
        <p:nvSpPr>
          <p:cNvPr id="31" name="テキスト ボックス 30">
            <a:extLst>
              <a:ext uri="{FF2B5EF4-FFF2-40B4-BE49-F238E27FC236}">
                <a16:creationId xmlns:a16="http://schemas.microsoft.com/office/drawing/2014/main" xmlns="" id="{035CCEA6-0015-4E16-B6D0-82F8450C1DF2}"/>
              </a:ext>
            </a:extLst>
          </p:cNvPr>
          <p:cNvSpPr txBox="1"/>
          <p:nvPr/>
        </p:nvSpPr>
        <p:spPr>
          <a:xfrm>
            <a:off x="31395" y="5413903"/>
            <a:ext cx="405907" cy="369332"/>
          </a:xfrm>
          <a:prstGeom prst="rect">
            <a:avLst/>
          </a:prstGeom>
          <a:noFill/>
        </p:spPr>
        <p:txBody>
          <a:bodyPr wrap="square">
            <a:spAutoFit/>
          </a:bodyPr>
          <a:lstStyle/>
          <a:p>
            <a:r>
              <a:rPr lang="ja-JP" altLang="en-US" b="0" dirty="0">
                <a:solidFill>
                  <a:srgbClr val="FF0000"/>
                </a:solidFill>
              </a:rPr>
              <a:t>❶</a:t>
            </a:r>
            <a:endParaRPr lang="ja-JP" altLang="en-US" dirty="0"/>
          </a:p>
        </p:txBody>
      </p:sp>
      <p:sp>
        <p:nvSpPr>
          <p:cNvPr id="35" name="正方形/長方形 34">
            <a:extLst>
              <a:ext uri="{FF2B5EF4-FFF2-40B4-BE49-F238E27FC236}">
                <a16:creationId xmlns:a16="http://schemas.microsoft.com/office/drawing/2014/main" xmlns="" id="{A8AC068C-C2F6-41DB-9084-3AE896E8F0CE}"/>
              </a:ext>
            </a:extLst>
          </p:cNvPr>
          <p:cNvSpPr/>
          <p:nvPr/>
        </p:nvSpPr>
        <p:spPr>
          <a:xfrm>
            <a:off x="4566417" y="5189620"/>
            <a:ext cx="1874488" cy="484869"/>
          </a:xfrm>
          <a:prstGeom prst="rect">
            <a:avLst/>
          </a:prstGeom>
          <a:solidFill>
            <a:srgbClr val="FFFF66">
              <a:alpha val="2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xmlns="" id="{C4138E15-C8F7-49F8-AA56-54CDFD445C7E}"/>
              </a:ext>
            </a:extLst>
          </p:cNvPr>
          <p:cNvSpPr/>
          <p:nvPr/>
        </p:nvSpPr>
        <p:spPr>
          <a:xfrm>
            <a:off x="2402796" y="4929579"/>
            <a:ext cx="1054278" cy="247664"/>
          </a:xfrm>
          <a:prstGeom prst="rect">
            <a:avLst/>
          </a:prstGeom>
          <a:solidFill>
            <a:srgbClr val="FFFF66">
              <a:alpha val="23000"/>
            </a:srgb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xmlns="" id="{547B5834-3C62-4D05-957F-E5ACED94AF5E}"/>
              </a:ext>
            </a:extLst>
          </p:cNvPr>
          <p:cNvSpPr txBox="1"/>
          <p:nvPr/>
        </p:nvSpPr>
        <p:spPr>
          <a:xfrm>
            <a:off x="4480717" y="5320467"/>
            <a:ext cx="2045888" cy="246221"/>
          </a:xfrm>
          <a:prstGeom prst="rect">
            <a:avLst/>
          </a:prstGeom>
          <a:noFill/>
        </p:spPr>
        <p:txBody>
          <a:bodyPr wrap="square" rtlCol="0">
            <a:spAutoFit/>
          </a:bodyPr>
          <a:lstStyle/>
          <a:p>
            <a:r>
              <a:rPr lang="ja-JP" altLang="en-US" sz="1000" dirty="0">
                <a:solidFill>
                  <a:srgbClr val="FF0000"/>
                </a:solidFill>
              </a:rPr>
              <a:t>昼勤夜勤の交代時間が入る</a:t>
            </a:r>
            <a:endParaRPr lang="en-US" altLang="ja-JP" sz="1000" dirty="0">
              <a:solidFill>
                <a:srgbClr val="FF0000"/>
              </a:solidFill>
            </a:endParaRPr>
          </a:p>
        </p:txBody>
      </p:sp>
      <p:sp>
        <p:nvSpPr>
          <p:cNvPr id="50" name="正方形/長方形 49">
            <a:extLst>
              <a:ext uri="{FF2B5EF4-FFF2-40B4-BE49-F238E27FC236}">
                <a16:creationId xmlns:a16="http://schemas.microsoft.com/office/drawing/2014/main" xmlns="" id="{A4A01D7E-818B-4D21-BB68-882DD880CFA8}"/>
              </a:ext>
            </a:extLst>
          </p:cNvPr>
          <p:cNvSpPr/>
          <p:nvPr/>
        </p:nvSpPr>
        <p:spPr>
          <a:xfrm>
            <a:off x="7669306" y="4040933"/>
            <a:ext cx="1238074" cy="358588"/>
          </a:xfrm>
          <a:prstGeom prst="rect">
            <a:avLst/>
          </a:prstGeom>
          <a:solidFill>
            <a:srgbClr val="FFFF66"/>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仮置き場で滞留する割合</a:t>
            </a:r>
          </a:p>
        </p:txBody>
      </p:sp>
    </p:spTree>
    <p:extLst>
      <p:ext uri="{BB962C8B-B14F-4D97-AF65-F5344CB8AC3E}">
        <p14:creationId xmlns:p14="http://schemas.microsoft.com/office/powerpoint/2010/main" val="82766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dirty="0"/>
              <a:t>◇</a:t>
            </a:r>
            <a:r>
              <a:rPr kumimoji="1" lang="ja-JP" altLang="en-US" dirty="0"/>
              <a:t>開発について</a:t>
            </a:r>
            <a:endParaRPr kumimoji="1" lang="en-US" altLang="ja-JP" dirty="0"/>
          </a:p>
          <a:p>
            <a:endParaRPr kumimoji="1" lang="en-US" altLang="ja-JP" dirty="0"/>
          </a:p>
          <a:p>
            <a:r>
              <a:rPr lang="ja-JP" altLang="en-US" b="0" dirty="0"/>
              <a:t>分析の結果より</a:t>
            </a:r>
            <a:r>
              <a:rPr lang="ja-JP" altLang="en-US" dirty="0"/>
              <a:t>、労働時間や納入数が一時仮置場の滞留に繋がる可能性が高いと思われる</a:t>
            </a:r>
            <a:endParaRPr lang="en-US" altLang="ja-JP" dirty="0"/>
          </a:p>
          <a:p>
            <a:r>
              <a:rPr lang="ja-JP" altLang="en-US" dirty="0"/>
              <a:t>今後の活動として、以下のようなモデルを開発することを検討しています</a:t>
            </a:r>
            <a:endParaRPr lang="en-US" altLang="ja-JP" dirty="0"/>
          </a:p>
          <a:p>
            <a:endParaRPr lang="en-US" altLang="ja-JP" dirty="0"/>
          </a:p>
          <a:p>
            <a:endParaRPr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endParaRPr lang="en-US" altLang="ja-JP" dirty="0"/>
          </a:p>
          <a:p>
            <a:endParaRPr lang="en-US" altLang="ja-JP" dirty="0"/>
          </a:p>
          <a:p>
            <a:endParaRPr lang="en-US" altLang="ja-JP" dirty="0"/>
          </a:p>
          <a:p>
            <a:endParaRPr kumimoji="1" lang="en-US" altLang="ja-JP" dirty="0"/>
          </a:p>
          <a:p>
            <a:r>
              <a:rPr kumimoji="1" lang="en-US" altLang="ja-JP" dirty="0"/>
              <a:t>◇</a:t>
            </a:r>
            <a:r>
              <a:rPr kumimoji="1" lang="ja-JP" altLang="en-US" dirty="0"/>
              <a:t>今後の進め方について</a:t>
            </a:r>
            <a:endParaRPr kumimoji="1" lang="en-US" altLang="ja-JP" dirty="0"/>
          </a:p>
          <a:p>
            <a:r>
              <a:rPr lang="ja-JP" altLang="en-US" b="0" dirty="0"/>
              <a:t>・分析残タスク：❶検収から入庫までのどこかで滞留、❷入庫できない（納入と入庫能力）：モデル開発</a:t>
            </a:r>
            <a:endParaRPr lang="en-US" altLang="ja-JP" b="0" dirty="0"/>
          </a:p>
          <a:p>
            <a:r>
              <a:rPr lang="ja-JP" altLang="en-US" b="0" dirty="0"/>
              <a:t>　　　　　　　　❸欠品リスク</a:t>
            </a:r>
            <a:endParaRPr lang="en-US" altLang="ja-JP" b="0" dirty="0"/>
          </a:p>
          <a:p>
            <a:r>
              <a:rPr lang="ja-JP" altLang="en-US" b="0" dirty="0"/>
              <a:t>・開発案：分析開発をスピードアップするために、外部の企業と協力した活動を考えています</a:t>
            </a:r>
            <a:endParaRPr lang="en-US" altLang="ja-JP" b="0" dirty="0"/>
          </a:p>
          <a:p>
            <a:r>
              <a:rPr lang="ja-JP" altLang="ja-JP" b="0" dirty="0"/>
              <a:t>　</a:t>
            </a:r>
            <a:r>
              <a:rPr lang="ja-JP" altLang="en-US" b="0" dirty="0"/>
              <a:t>　　　　（一部の分析開発を担ってもらいます）</a:t>
            </a:r>
            <a:endParaRPr kumimoji="1" lang="en-US" altLang="ja-JP" b="0" dirty="0"/>
          </a:p>
        </p:txBody>
      </p:sp>
      <p:sp>
        <p:nvSpPr>
          <p:cNvPr id="3" name="テキスト プレースホルダー 2"/>
          <p:cNvSpPr>
            <a:spLocks noGrp="1"/>
          </p:cNvSpPr>
          <p:nvPr>
            <p:ph type="body" sz="quarter" idx="19"/>
          </p:nvPr>
        </p:nvSpPr>
        <p:spPr/>
        <p:txBody>
          <a:bodyPr/>
          <a:lstStyle/>
          <a:p>
            <a:r>
              <a:rPr kumimoji="1" lang="en-US" altLang="ja-JP" dirty="0"/>
              <a:t>5.</a:t>
            </a:r>
            <a:r>
              <a:rPr kumimoji="1" lang="ja-JP" altLang="en-US" dirty="0"/>
              <a:t> 開発、今後の進め方について</a:t>
            </a:r>
          </a:p>
        </p:txBody>
      </p:sp>
      <p:cxnSp>
        <p:nvCxnSpPr>
          <p:cNvPr id="5" name="直線矢印コネクタ 4"/>
          <p:cNvCxnSpPr/>
          <p:nvPr/>
        </p:nvCxnSpPr>
        <p:spPr>
          <a:xfrm flipV="1">
            <a:off x="8396944" y="2662519"/>
            <a:ext cx="17930" cy="173018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flipV="1">
            <a:off x="8384991" y="4377764"/>
            <a:ext cx="2701364" cy="179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正方形/長方形 11"/>
          <p:cNvSpPr/>
          <p:nvPr/>
        </p:nvSpPr>
        <p:spPr>
          <a:xfrm>
            <a:off x="4078941" y="2659528"/>
            <a:ext cx="2838824" cy="1081743"/>
          </a:xfrm>
          <a:prstGeom prst="rect">
            <a:avLst/>
          </a:prstGeom>
          <a:solidFill>
            <a:srgbClr val="001A7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7261412" y="2975150"/>
            <a:ext cx="587761" cy="484632"/>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14" name="フリーフォーム 13"/>
          <p:cNvSpPr/>
          <p:nvPr/>
        </p:nvSpPr>
        <p:spPr>
          <a:xfrm>
            <a:off x="8426826" y="2808940"/>
            <a:ext cx="2435412" cy="1045883"/>
          </a:xfrm>
          <a:custGeom>
            <a:avLst/>
            <a:gdLst>
              <a:gd name="connsiteX0" fmla="*/ 0 w 2435412"/>
              <a:gd name="connsiteY0" fmla="*/ 747059 h 1045883"/>
              <a:gd name="connsiteX1" fmla="*/ 224117 w 2435412"/>
              <a:gd name="connsiteY1" fmla="*/ 149412 h 1045883"/>
              <a:gd name="connsiteX2" fmla="*/ 597647 w 2435412"/>
              <a:gd name="connsiteY2" fmla="*/ 0 h 1045883"/>
              <a:gd name="connsiteX3" fmla="*/ 926353 w 2435412"/>
              <a:gd name="connsiteY3" fmla="*/ 283883 h 1045883"/>
              <a:gd name="connsiteX4" fmla="*/ 1075764 w 2435412"/>
              <a:gd name="connsiteY4" fmla="*/ 866589 h 1045883"/>
              <a:gd name="connsiteX5" fmla="*/ 1389529 w 2435412"/>
              <a:gd name="connsiteY5" fmla="*/ 1045883 h 1045883"/>
              <a:gd name="connsiteX6" fmla="*/ 1792941 w 2435412"/>
              <a:gd name="connsiteY6" fmla="*/ 776942 h 1045883"/>
              <a:gd name="connsiteX7" fmla="*/ 2226235 w 2435412"/>
              <a:gd name="connsiteY7" fmla="*/ 627530 h 1045883"/>
              <a:gd name="connsiteX8" fmla="*/ 2435412 w 2435412"/>
              <a:gd name="connsiteY8" fmla="*/ 791883 h 10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5412" h="1045883">
                <a:moveTo>
                  <a:pt x="0" y="747059"/>
                </a:moveTo>
                <a:lnTo>
                  <a:pt x="224117" y="149412"/>
                </a:lnTo>
                <a:lnTo>
                  <a:pt x="597647" y="0"/>
                </a:lnTo>
                <a:lnTo>
                  <a:pt x="926353" y="283883"/>
                </a:lnTo>
                <a:lnTo>
                  <a:pt x="1075764" y="866589"/>
                </a:lnTo>
                <a:lnTo>
                  <a:pt x="1389529" y="1045883"/>
                </a:lnTo>
                <a:lnTo>
                  <a:pt x="1792941" y="776942"/>
                </a:lnTo>
                <a:lnTo>
                  <a:pt x="2226235" y="627530"/>
                </a:lnTo>
                <a:lnTo>
                  <a:pt x="2435412" y="791883"/>
                </a:ln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xmlns="" id="{F48463B2-F151-4A18-96CD-D805DDCF5B49}"/>
              </a:ext>
            </a:extLst>
          </p:cNvPr>
          <p:cNvSpPr txBox="1"/>
          <p:nvPr/>
        </p:nvSpPr>
        <p:spPr>
          <a:xfrm>
            <a:off x="10632904" y="4512233"/>
            <a:ext cx="737333" cy="338554"/>
          </a:xfrm>
          <a:prstGeom prst="rect">
            <a:avLst/>
          </a:prstGeom>
          <a:noFill/>
        </p:spPr>
        <p:txBody>
          <a:bodyPr wrap="square" rtlCol="0">
            <a:spAutoFit/>
          </a:bodyPr>
          <a:lstStyle/>
          <a:p>
            <a:r>
              <a:rPr lang="ja-JP" altLang="en-US" sz="1600" dirty="0"/>
              <a:t>時間</a:t>
            </a:r>
            <a:endParaRPr lang="en-US" altLang="ja-JP" sz="1600" dirty="0"/>
          </a:p>
        </p:txBody>
      </p:sp>
      <p:sp>
        <p:nvSpPr>
          <p:cNvPr id="17" name="テキスト ボックス 16">
            <a:extLst>
              <a:ext uri="{FF2B5EF4-FFF2-40B4-BE49-F238E27FC236}">
                <a16:creationId xmlns:a16="http://schemas.microsoft.com/office/drawing/2014/main" xmlns="" id="{F48463B2-F151-4A18-96CD-D805DDCF5B49}"/>
              </a:ext>
            </a:extLst>
          </p:cNvPr>
          <p:cNvSpPr txBox="1"/>
          <p:nvPr/>
        </p:nvSpPr>
        <p:spPr>
          <a:xfrm>
            <a:off x="7274128" y="2303926"/>
            <a:ext cx="2736462" cy="338554"/>
          </a:xfrm>
          <a:prstGeom prst="rect">
            <a:avLst/>
          </a:prstGeom>
          <a:noFill/>
        </p:spPr>
        <p:txBody>
          <a:bodyPr wrap="square" rtlCol="0">
            <a:spAutoFit/>
          </a:bodyPr>
          <a:lstStyle/>
          <a:p>
            <a:r>
              <a:rPr lang="ja-JP" altLang="en-US" sz="1600" dirty="0"/>
              <a:t>順立装置前の混雑度</a:t>
            </a:r>
            <a:endParaRPr lang="en-US" altLang="ja-JP" sz="1600" dirty="0"/>
          </a:p>
        </p:txBody>
      </p:sp>
      <p:sp>
        <p:nvSpPr>
          <p:cNvPr id="18" name="テキスト ボックス 17">
            <a:extLst>
              <a:ext uri="{FF2B5EF4-FFF2-40B4-BE49-F238E27FC236}">
                <a16:creationId xmlns:a16="http://schemas.microsoft.com/office/drawing/2014/main" xmlns="" id="{F48463B2-F151-4A18-96CD-D805DDCF5B49}"/>
              </a:ext>
            </a:extLst>
          </p:cNvPr>
          <p:cNvSpPr txBox="1"/>
          <p:nvPr/>
        </p:nvSpPr>
        <p:spPr>
          <a:xfrm>
            <a:off x="4153647" y="2919502"/>
            <a:ext cx="2674471" cy="584776"/>
          </a:xfrm>
          <a:prstGeom prst="rect">
            <a:avLst/>
          </a:prstGeom>
          <a:noFill/>
        </p:spPr>
        <p:txBody>
          <a:bodyPr wrap="square" rtlCol="0">
            <a:spAutoFit/>
          </a:bodyPr>
          <a:lstStyle/>
          <a:p>
            <a:r>
              <a:rPr lang="ja-JP" altLang="en-US" sz="1600" dirty="0">
                <a:solidFill>
                  <a:schemeClr val="bg1"/>
                </a:solidFill>
              </a:rPr>
              <a:t>シミュレーションモデル</a:t>
            </a:r>
            <a:r>
              <a:rPr lang="en-US" altLang="ja-JP" sz="1600" dirty="0">
                <a:solidFill>
                  <a:schemeClr val="bg1"/>
                </a:solidFill>
              </a:rPr>
              <a:t>or</a:t>
            </a:r>
          </a:p>
          <a:p>
            <a:r>
              <a:rPr lang="ja-JP" altLang="en-US" sz="1600" dirty="0">
                <a:solidFill>
                  <a:schemeClr val="bg1"/>
                </a:solidFill>
              </a:rPr>
              <a:t>機械学習</a:t>
            </a:r>
            <a:r>
              <a:rPr lang="en-US" altLang="ja-JP" sz="1600" dirty="0">
                <a:solidFill>
                  <a:schemeClr val="bg1"/>
                </a:solidFill>
              </a:rPr>
              <a:t>or</a:t>
            </a:r>
            <a:r>
              <a:rPr lang="ja-JP" altLang="en-US" sz="1600" dirty="0">
                <a:solidFill>
                  <a:schemeClr val="bg1"/>
                </a:solidFill>
              </a:rPr>
              <a:t>ルールベース</a:t>
            </a:r>
            <a:endParaRPr lang="en-US" altLang="ja-JP" sz="1600" dirty="0">
              <a:solidFill>
                <a:schemeClr val="bg1"/>
              </a:solidFill>
            </a:endParaRPr>
          </a:p>
        </p:txBody>
      </p:sp>
      <p:sp>
        <p:nvSpPr>
          <p:cNvPr id="21" name="テキスト ボックス 20">
            <a:extLst>
              <a:ext uri="{FF2B5EF4-FFF2-40B4-BE49-F238E27FC236}">
                <a16:creationId xmlns:a16="http://schemas.microsoft.com/office/drawing/2014/main" xmlns="" id="{F48463B2-F151-4A18-96CD-D805DDCF5B49}"/>
              </a:ext>
            </a:extLst>
          </p:cNvPr>
          <p:cNvSpPr txBox="1"/>
          <p:nvPr/>
        </p:nvSpPr>
        <p:spPr>
          <a:xfrm>
            <a:off x="615577" y="2937433"/>
            <a:ext cx="2865717" cy="584776"/>
          </a:xfrm>
          <a:prstGeom prst="rect">
            <a:avLst/>
          </a:prstGeom>
          <a:noFill/>
        </p:spPr>
        <p:txBody>
          <a:bodyPr wrap="square" rtlCol="0">
            <a:spAutoFit/>
          </a:bodyPr>
          <a:lstStyle/>
          <a:p>
            <a:r>
              <a:rPr lang="ja-JP" altLang="en-US" sz="1600" dirty="0"/>
              <a:t>計画の情報</a:t>
            </a:r>
            <a:endParaRPr lang="en-US" altLang="ja-JP" sz="1600" dirty="0"/>
          </a:p>
          <a:p>
            <a:r>
              <a:rPr lang="ja-JP" altLang="en-US" sz="1600" dirty="0"/>
              <a:t>（労働時間、納入数など）</a:t>
            </a:r>
            <a:endParaRPr lang="en-US" altLang="ja-JP" sz="1600" dirty="0"/>
          </a:p>
        </p:txBody>
      </p:sp>
      <p:sp>
        <p:nvSpPr>
          <p:cNvPr id="22" name="テキスト ボックス 21">
            <a:extLst>
              <a:ext uri="{FF2B5EF4-FFF2-40B4-BE49-F238E27FC236}">
                <a16:creationId xmlns:a16="http://schemas.microsoft.com/office/drawing/2014/main" xmlns="" id="{F48463B2-F151-4A18-96CD-D805DDCF5B49}"/>
              </a:ext>
            </a:extLst>
          </p:cNvPr>
          <p:cNvSpPr txBox="1"/>
          <p:nvPr/>
        </p:nvSpPr>
        <p:spPr>
          <a:xfrm>
            <a:off x="3442447" y="4255243"/>
            <a:ext cx="4117787" cy="584776"/>
          </a:xfrm>
          <a:prstGeom prst="rect">
            <a:avLst/>
          </a:prstGeom>
          <a:noFill/>
        </p:spPr>
        <p:txBody>
          <a:bodyPr wrap="square" rtlCol="0">
            <a:spAutoFit/>
          </a:bodyPr>
          <a:lstStyle/>
          <a:p>
            <a:r>
              <a:rPr lang="ja-JP" altLang="en-US" sz="1600" dirty="0"/>
              <a:t>設計の情報</a:t>
            </a:r>
            <a:endParaRPr lang="en-US" altLang="ja-JP" sz="1600" dirty="0"/>
          </a:p>
          <a:p>
            <a:r>
              <a:rPr lang="ja-JP" altLang="en-US" sz="1600" dirty="0"/>
              <a:t>（</a:t>
            </a:r>
            <a:r>
              <a:rPr lang="en-US" altLang="ja-JP" sz="1600" dirty="0"/>
              <a:t>LT</a:t>
            </a:r>
            <a:r>
              <a:rPr lang="ja-JP" altLang="en-US" sz="1600" dirty="0"/>
              <a:t>、ダイヤ、人ロボットの能力など）</a:t>
            </a:r>
            <a:endParaRPr lang="en-US" altLang="ja-JP" sz="1600" dirty="0"/>
          </a:p>
        </p:txBody>
      </p:sp>
      <p:sp>
        <p:nvSpPr>
          <p:cNvPr id="25" name="右矢印 24"/>
          <p:cNvSpPr/>
          <p:nvPr/>
        </p:nvSpPr>
        <p:spPr>
          <a:xfrm>
            <a:off x="3290047" y="2993079"/>
            <a:ext cx="587761" cy="484632"/>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6" name="右矢印 25"/>
          <p:cNvSpPr/>
          <p:nvPr/>
        </p:nvSpPr>
        <p:spPr>
          <a:xfrm rot="16200000">
            <a:off x="4996330" y="3892540"/>
            <a:ext cx="587761" cy="484632"/>
          </a:xfrm>
          <a:prstGeom prst="rightArrow">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7" name="テキスト ボックス 26">
            <a:extLst>
              <a:ext uri="{FF2B5EF4-FFF2-40B4-BE49-F238E27FC236}">
                <a16:creationId xmlns:a16="http://schemas.microsoft.com/office/drawing/2014/main" xmlns="" id="{F48463B2-F151-4A18-96CD-D805DDCF5B49}"/>
              </a:ext>
            </a:extLst>
          </p:cNvPr>
          <p:cNvSpPr txBox="1"/>
          <p:nvPr/>
        </p:nvSpPr>
        <p:spPr>
          <a:xfrm>
            <a:off x="5663469" y="4010208"/>
            <a:ext cx="1717472" cy="338554"/>
          </a:xfrm>
          <a:prstGeom prst="rect">
            <a:avLst/>
          </a:prstGeom>
          <a:noFill/>
        </p:spPr>
        <p:txBody>
          <a:bodyPr wrap="square" rtlCol="0">
            <a:spAutoFit/>
          </a:bodyPr>
          <a:lstStyle/>
          <a:p>
            <a:r>
              <a:rPr lang="ja-JP" altLang="en-US" sz="1600" dirty="0">
                <a:solidFill>
                  <a:srgbClr val="008000"/>
                </a:solidFill>
              </a:rPr>
              <a:t>モデルに反映</a:t>
            </a:r>
            <a:endParaRPr lang="en-US" altLang="ja-JP" sz="1600" dirty="0">
              <a:solidFill>
                <a:srgbClr val="008000"/>
              </a:solidFill>
            </a:endParaRPr>
          </a:p>
        </p:txBody>
      </p:sp>
      <p:sp>
        <p:nvSpPr>
          <p:cNvPr id="28" name="テキスト ボックス 27">
            <a:extLst>
              <a:ext uri="{FF2B5EF4-FFF2-40B4-BE49-F238E27FC236}">
                <a16:creationId xmlns:a16="http://schemas.microsoft.com/office/drawing/2014/main" xmlns="" id="{F48463B2-F151-4A18-96CD-D805DDCF5B49}"/>
              </a:ext>
            </a:extLst>
          </p:cNvPr>
          <p:cNvSpPr txBox="1"/>
          <p:nvPr/>
        </p:nvSpPr>
        <p:spPr>
          <a:xfrm>
            <a:off x="3128683" y="3555998"/>
            <a:ext cx="800847" cy="338554"/>
          </a:xfrm>
          <a:prstGeom prst="rect">
            <a:avLst/>
          </a:prstGeom>
          <a:noFill/>
        </p:spPr>
        <p:txBody>
          <a:bodyPr wrap="square" rtlCol="0">
            <a:spAutoFit/>
          </a:bodyPr>
          <a:lstStyle/>
          <a:p>
            <a:r>
              <a:rPr lang="en-US" altLang="ja-JP" sz="1600" dirty="0"/>
              <a:t>input</a:t>
            </a:r>
          </a:p>
        </p:txBody>
      </p:sp>
      <p:sp>
        <p:nvSpPr>
          <p:cNvPr id="29" name="テキスト ボックス 28">
            <a:extLst>
              <a:ext uri="{FF2B5EF4-FFF2-40B4-BE49-F238E27FC236}">
                <a16:creationId xmlns:a16="http://schemas.microsoft.com/office/drawing/2014/main" xmlns="" id="{F48463B2-F151-4A18-96CD-D805DDCF5B49}"/>
              </a:ext>
            </a:extLst>
          </p:cNvPr>
          <p:cNvSpPr txBox="1"/>
          <p:nvPr/>
        </p:nvSpPr>
        <p:spPr>
          <a:xfrm>
            <a:off x="7180730" y="3603810"/>
            <a:ext cx="800847" cy="338554"/>
          </a:xfrm>
          <a:prstGeom prst="rect">
            <a:avLst/>
          </a:prstGeom>
          <a:noFill/>
        </p:spPr>
        <p:txBody>
          <a:bodyPr wrap="square" rtlCol="0">
            <a:spAutoFit/>
          </a:bodyPr>
          <a:lstStyle/>
          <a:p>
            <a:r>
              <a:rPr lang="en-US" altLang="ja-JP" sz="1600" dirty="0"/>
              <a:t>output</a:t>
            </a:r>
          </a:p>
        </p:txBody>
      </p:sp>
      <p:sp>
        <p:nvSpPr>
          <p:cNvPr id="31" name="テキスト ボックス 30">
            <a:extLst>
              <a:ext uri="{FF2B5EF4-FFF2-40B4-BE49-F238E27FC236}">
                <a16:creationId xmlns:a16="http://schemas.microsoft.com/office/drawing/2014/main" xmlns="" id="{F48463B2-F151-4A18-96CD-D805DDCF5B49}"/>
              </a:ext>
            </a:extLst>
          </p:cNvPr>
          <p:cNvSpPr txBox="1"/>
          <p:nvPr/>
        </p:nvSpPr>
        <p:spPr>
          <a:xfrm>
            <a:off x="8574006" y="3905619"/>
            <a:ext cx="3244463" cy="338554"/>
          </a:xfrm>
          <a:prstGeom prst="rect">
            <a:avLst/>
          </a:prstGeom>
          <a:solidFill>
            <a:srgbClr val="FFFF00"/>
          </a:solidFill>
        </p:spPr>
        <p:txBody>
          <a:bodyPr wrap="square" rtlCol="0">
            <a:spAutoFit/>
          </a:bodyPr>
          <a:lstStyle/>
          <a:p>
            <a:r>
              <a:rPr lang="ja-JP" altLang="en-US" sz="1600" dirty="0"/>
              <a:t>計画踏まえての仮置場の姿を予測</a:t>
            </a:r>
            <a:endParaRPr lang="en-US" altLang="ja-JP" sz="1600" dirty="0"/>
          </a:p>
        </p:txBody>
      </p:sp>
      <p:sp>
        <p:nvSpPr>
          <p:cNvPr id="4" name="吹き出し: 角を丸めた四角形 3">
            <a:extLst>
              <a:ext uri="{FF2B5EF4-FFF2-40B4-BE49-F238E27FC236}">
                <a16:creationId xmlns:a16="http://schemas.microsoft.com/office/drawing/2014/main" xmlns="" id="{0E016069-485E-4E08-92FA-EB9BF4A74E37}"/>
              </a:ext>
            </a:extLst>
          </p:cNvPr>
          <p:cNvSpPr/>
          <p:nvPr/>
        </p:nvSpPr>
        <p:spPr>
          <a:xfrm>
            <a:off x="9608669" y="728540"/>
            <a:ext cx="2209800" cy="546890"/>
          </a:xfrm>
          <a:prstGeom prst="wedgeRoundRectCallout">
            <a:avLst>
              <a:gd name="adj1" fmla="val -38714"/>
              <a:gd name="adj2" fmla="val 754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t>厳密に検証する場合、</a:t>
            </a:r>
            <a:endParaRPr kumimoji="1" lang="en-US" altLang="ja-JP" sz="1400" dirty="0"/>
          </a:p>
          <a:p>
            <a:pPr algn="ctr"/>
            <a:r>
              <a:rPr kumimoji="1" lang="ja-JP" altLang="en-US" sz="1400" dirty="0"/>
              <a:t>仮置き場のデータが必要</a:t>
            </a:r>
          </a:p>
        </p:txBody>
      </p:sp>
      <p:sp>
        <p:nvSpPr>
          <p:cNvPr id="23" name="正方形/長方形 22">
            <a:extLst>
              <a:ext uri="{FF2B5EF4-FFF2-40B4-BE49-F238E27FC236}">
                <a16:creationId xmlns:a16="http://schemas.microsoft.com/office/drawing/2014/main" xmlns="" id="{9A5591C7-58FC-4700-9DAB-B72A38CE477F}"/>
              </a:ext>
            </a:extLst>
          </p:cNvPr>
          <p:cNvSpPr/>
          <p:nvPr/>
        </p:nvSpPr>
        <p:spPr>
          <a:xfrm>
            <a:off x="558799" y="2035442"/>
            <a:ext cx="11259670" cy="280457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xmlns="" id="{B4B160BE-96EF-4C84-B82D-3F9A3DDAA3D9}"/>
              </a:ext>
            </a:extLst>
          </p:cNvPr>
          <p:cNvSpPr txBox="1"/>
          <p:nvPr/>
        </p:nvSpPr>
        <p:spPr>
          <a:xfrm>
            <a:off x="558799" y="2039428"/>
            <a:ext cx="1867569" cy="338554"/>
          </a:xfrm>
          <a:prstGeom prst="rect">
            <a:avLst/>
          </a:prstGeom>
          <a:solidFill>
            <a:srgbClr val="FFFF00"/>
          </a:solidFill>
        </p:spPr>
        <p:txBody>
          <a:bodyPr wrap="square" rtlCol="0">
            <a:spAutoFit/>
          </a:bodyPr>
          <a:lstStyle/>
          <a:p>
            <a:r>
              <a:rPr lang="ja-JP" altLang="en-US" sz="1600" dirty="0"/>
              <a:t>モデルのイメージ</a:t>
            </a:r>
            <a:endParaRPr lang="en-US" altLang="ja-JP" sz="1600" dirty="0"/>
          </a:p>
        </p:txBody>
      </p:sp>
    </p:spTree>
    <p:extLst>
      <p:ext uri="{BB962C8B-B14F-4D97-AF65-F5344CB8AC3E}">
        <p14:creationId xmlns:p14="http://schemas.microsoft.com/office/powerpoint/2010/main" val="262007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AA4AB97F-8FD2-42B8-9C6D-025EF161D0AE}"/>
              </a:ext>
            </a:extLst>
          </p:cNvPr>
          <p:cNvSpPr>
            <a:spLocks noGrp="1"/>
          </p:cNvSpPr>
          <p:nvPr>
            <p:ph type="body" sz="quarter" idx="18"/>
          </p:nvPr>
        </p:nvSpPr>
        <p:spPr/>
        <p:txBody>
          <a:bodyPr/>
          <a:lstStyle/>
          <a:p>
            <a:r>
              <a:rPr kumimoji="1" lang="en-US" altLang="ja-JP" dirty="0" err="1"/>
              <a:t>Todo</a:t>
            </a:r>
            <a:endParaRPr kumimoji="1" lang="en-US" altLang="ja-JP" dirty="0"/>
          </a:p>
          <a:p>
            <a:r>
              <a:rPr lang="ja-JP" altLang="en-US" dirty="0"/>
              <a:t>・</a:t>
            </a:r>
            <a:r>
              <a:rPr kumimoji="1" lang="ja-JP" altLang="en-US" dirty="0"/>
              <a:t>１時間あたりの入庫の数、</a:t>
            </a:r>
            <a:r>
              <a:rPr lang="ja-JP" altLang="en-US" dirty="0"/>
              <a:t>工場到着時刻を入れる（右に時間を入れる）</a:t>
            </a:r>
            <a:endParaRPr lang="en-US" altLang="ja-JP" dirty="0"/>
          </a:p>
        </p:txBody>
      </p:sp>
      <p:sp>
        <p:nvSpPr>
          <p:cNvPr id="3" name="テキスト プレースホルダー 2">
            <a:extLst>
              <a:ext uri="{FF2B5EF4-FFF2-40B4-BE49-F238E27FC236}">
                <a16:creationId xmlns:a16="http://schemas.microsoft.com/office/drawing/2014/main" xmlns="" id="{CF9289D5-6701-4275-B867-CDD0EF84CB1E}"/>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618CC698-FEED-4F8B-87CA-4B585B019BBF}"/>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5" name="図 4" descr="スクリーンショット 2023-10-17 8.33.11.png">
            <a:extLst>
              <a:ext uri="{FF2B5EF4-FFF2-40B4-BE49-F238E27FC236}">
                <a16:creationId xmlns:a16="http://schemas.microsoft.com/office/drawing/2014/main" xmlns="" id="{52D7BAFF-2ADD-48A2-ACE5-730DF011AE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5727" y="1703805"/>
            <a:ext cx="4040474" cy="4527278"/>
          </a:xfrm>
          <a:prstGeom prst="rect">
            <a:avLst/>
          </a:prstGeom>
        </p:spPr>
      </p:pic>
    </p:spTree>
    <p:extLst>
      <p:ext uri="{BB962C8B-B14F-4D97-AF65-F5344CB8AC3E}">
        <p14:creationId xmlns:p14="http://schemas.microsoft.com/office/powerpoint/2010/main" val="3997204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9C70690E-05D4-4BE2-8393-E2D1106AA1C9}"/>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87CDA157-A9E1-47E9-9D5C-845493DAC2E7}"/>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CE4D6992-E66C-4035-893A-1EB7500FE207}"/>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5" name="図 4">
            <a:extLst>
              <a:ext uri="{FF2B5EF4-FFF2-40B4-BE49-F238E27FC236}">
                <a16:creationId xmlns:a16="http://schemas.microsoft.com/office/drawing/2014/main" xmlns="" id="{9019CFC4-E306-4CB0-AC34-B11B8A5C1E08}"/>
              </a:ext>
            </a:extLst>
          </p:cNvPr>
          <p:cNvPicPr>
            <a:picLocks noChangeAspect="1"/>
          </p:cNvPicPr>
          <p:nvPr/>
        </p:nvPicPr>
        <p:blipFill>
          <a:blip r:embed="rId2"/>
          <a:stretch>
            <a:fillRect/>
          </a:stretch>
        </p:blipFill>
        <p:spPr>
          <a:xfrm>
            <a:off x="443076" y="811975"/>
            <a:ext cx="8868153" cy="5593021"/>
          </a:xfrm>
          <a:prstGeom prst="rect">
            <a:avLst/>
          </a:prstGeom>
        </p:spPr>
      </p:pic>
      <p:sp>
        <p:nvSpPr>
          <p:cNvPr id="6" name="正方形/長方形 5">
            <a:extLst>
              <a:ext uri="{FF2B5EF4-FFF2-40B4-BE49-F238E27FC236}">
                <a16:creationId xmlns:a16="http://schemas.microsoft.com/office/drawing/2014/main" xmlns="" id="{31EB27E7-CF15-4EF8-9322-EE17499EC392}"/>
              </a:ext>
            </a:extLst>
          </p:cNvPr>
          <p:cNvSpPr/>
          <p:nvPr/>
        </p:nvSpPr>
        <p:spPr>
          <a:xfrm>
            <a:off x="8402053" y="2823411"/>
            <a:ext cx="3382579" cy="237824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t>解析結果を教えて欲しい、どういうツールを使ったのか</a:t>
            </a:r>
            <a:endParaRPr kumimoji="1" lang="en-US" altLang="ja-JP" sz="1400" dirty="0"/>
          </a:p>
          <a:p>
            <a:r>
              <a:rPr kumimoji="1" lang="ja-JP" altLang="en-US" sz="1400" dirty="0"/>
              <a:t>何に困っているのか</a:t>
            </a:r>
            <a:endParaRPr kumimoji="1" lang="en-US" altLang="ja-JP" sz="1400" dirty="0"/>
          </a:p>
          <a:p>
            <a:r>
              <a:rPr lang="ja-JP" altLang="en-US" sz="1400" dirty="0"/>
              <a:t>こういう因子が関係</a:t>
            </a:r>
            <a:endParaRPr lang="en-US" altLang="ja-JP" sz="1400" dirty="0"/>
          </a:p>
          <a:p>
            <a:endParaRPr kumimoji="1" lang="en-US" altLang="ja-JP" sz="1400" dirty="0"/>
          </a:p>
          <a:p>
            <a:r>
              <a:rPr kumimoji="1" lang="ja-JP" altLang="en-US" sz="1400" dirty="0"/>
              <a:t>構成要素が多い、外部環境の変化が大きすぎる</a:t>
            </a:r>
            <a:endParaRPr kumimoji="1" lang="en-US" altLang="ja-JP" sz="1400" dirty="0"/>
          </a:p>
          <a:p>
            <a:r>
              <a:rPr lang="ja-JP" altLang="en-US" sz="1400" dirty="0"/>
              <a:t>この会社が割るい、納入個数、</a:t>
            </a:r>
            <a:r>
              <a:rPr lang="en-US" altLang="ja-JP" sz="1400" dirty="0"/>
              <a:t>ABC</a:t>
            </a:r>
            <a:r>
              <a:rPr lang="ja-JP" altLang="en-US" sz="1400" dirty="0"/>
              <a:t>を変える</a:t>
            </a:r>
            <a:endParaRPr lang="en-US" altLang="ja-JP" sz="1400" dirty="0"/>
          </a:p>
        </p:txBody>
      </p:sp>
    </p:spTree>
    <p:extLst>
      <p:ext uri="{BB962C8B-B14F-4D97-AF65-F5344CB8AC3E}">
        <p14:creationId xmlns:p14="http://schemas.microsoft.com/office/powerpoint/2010/main" val="340788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p:txBody>
          <a:bodyPr/>
          <a:lstStyle/>
          <a:p>
            <a:r>
              <a:rPr kumimoji="1" lang="ja-JP" altLang="en-US" dirty="0"/>
              <a:t>ある時間（例：１</a:t>
            </a:r>
            <a:r>
              <a:rPr kumimoji="1" lang="en-US" altLang="ja-JP" dirty="0"/>
              <a:t>~2</a:t>
            </a:r>
            <a:r>
              <a:rPr kumimoji="1" lang="ja-JP" altLang="en-US" dirty="0"/>
              <a:t>時、</a:t>
            </a:r>
            <a:r>
              <a:rPr kumimoji="1" lang="en-US" altLang="ja-JP" dirty="0"/>
              <a:t>2~3</a:t>
            </a:r>
            <a:r>
              <a:rPr kumimoji="1" lang="ja-JP" altLang="en-US" dirty="0"/>
              <a:t>時など）当たりの検収数と入庫数を比較しました</a:t>
            </a:r>
          </a:p>
        </p:txBody>
      </p:sp>
      <p:sp>
        <p:nvSpPr>
          <p:cNvPr id="3" name="テキスト プレースホルダー 2"/>
          <p:cNvSpPr>
            <a:spLocks noGrp="1"/>
          </p:cNvSpPr>
          <p:nvPr>
            <p:ph type="body" sz="quarter" idx="21"/>
          </p:nvPr>
        </p:nvSpPr>
        <p:spPr/>
        <p:txBody>
          <a:bodyPr/>
          <a:lstStyle/>
          <a:p>
            <a:r>
              <a:rPr kumimoji="1" lang="ja-JP" altLang="en-US" dirty="0"/>
              <a:t>分析：工場の到着時刻を入れる</a:t>
            </a:r>
          </a:p>
          <a:p>
            <a:endParaRPr kumimoji="1" lang="ja-JP" altLang="en-US" dirty="0"/>
          </a:p>
        </p:txBody>
      </p:sp>
      <p:sp>
        <p:nvSpPr>
          <p:cNvPr id="8" name="5%以下…"/>
          <p:cNvSpPr txBox="1"/>
          <p:nvPr/>
        </p:nvSpPr>
        <p:spPr>
          <a:xfrm>
            <a:off x="738734" y="1682552"/>
            <a:ext cx="4142927"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t>ある時刻</a:t>
            </a:r>
            <a:r>
              <a:rPr lang="en-US" sz="1600" dirty="0"/>
              <a:t>に検収される数</a:t>
            </a:r>
            <a:r>
              <a:rPr lang="ja-JP" altLang="en-US" sz="1600" dirty="0"/>
              <a:t>（</a:t>
            </a:r>
            <a:r>
              <a:rPr lang="en-US" altLang="ja-JP" sz="1600" dirty="0"/>
              <a:t>9</a:t>
            </a:r>
            <a:r>
              <a:rPr lang="ja-JP" altLang="en-US" sz="1600" dirty="0"/>
              <a:t>月平均）</a:t>
            </a:r>
            <a:endParaRPr sz="1600" dirty="0"/>
          </a:p>
        </p:txBody>
      </p:sp>
      <p:sp>
        <p:nvSpPr>
          <p:cNvPr id="9" name="5%以下…"/>
          <p:cNvSpPr txBox="1"/>
          <p:nvPr/>
        </p:nvSpPr>
        <p:spPr>
          <a:xfrm>
            <a:off x="6742642" y="1691412"/>
            <a:ext cx="4142927"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t>ある時刻</a:t>
            </a:r>
            <a:r>
              <a:rPr lang="en-US" sz="1600" dirty="0"/>
              <a:t>に</a:t>
            </a:r>
            <a:r>
              <a:rPr lang="ja-JP" altLang="en-US" sz="1600" dirty="0"/>
              <a:t>入庫</a:t>
            </a:r>
            <a:r>
              <a:rPr lang="en-US" sz="1600" dirty="0"/>
              <a:t>される数</a:t>
            </a:r>
            <a:r>
              <a:rPr lang="ja-JP" altLang="en-US" sz="1600" dirty="0"/>
              <a:t>（</a:t>
            </a:r>
            <a:r>
              <a:rPr lang="en-US" altLang="ja-JP" sz="1600" dirty="0"/>
              <a:t>9</a:t>
            </a:r>
            <a:r>
              <a:rPr lang="ja-JP" altLang="en-US" sz="1600" dirty="0"/>
              <a:t>月平均）</a:t>
            </a:r>
            <a:endParaRPr sz="1600" dirty="0"/>
          </a:p>
        </p:txBody>
      </p:sp>
      <p:sp>
        <p:nvSpPr>
          <p:cNvPr id="10" name="右矢印 9"/>
          <p:cNvSpPr/>
          <p:nvPr/>
        </p:nvSpPr>
        <p:spPr>
          <a:xfrm>
            <a:off x="5408053" y="3605395"/>
            <a:ext cx="978408" cy="733659"/>
          </a:xfrm>
          <a:prstGeom prst="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kumimoji="0" lang="ja-JP" altLang="en-US">
              <a:solidFill>
                <a:srgbClr val="333333"/>
              </a:solidFill>
              <a:latin typeface="Segoe UI"/>
              <a:ea typeface="Segoe UI"/>
              <a:cs typeface="Segoe UI"/>
              <a:sym typeface="Segoe UI"/>
            </a:endParaRPr>
          </a:p>
        </p:txBody>
      </p:sp>
      <p:pic>
        <p:nvPicPr>
          <p:cNvPr id="5" name="図 4" descr="スクリーンショット 2023-10-17 8.33.40.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222" y="2155797"/>
            <a:ext cx="3824439" cy="4080376"/>
          </a:xfrm>
          <a:prstGeom prst="rect">
            <a:avLst/>
          </a:prstGeom>
        </p:spPr>
      </p:pic>
      <p:pic>
        <p:nvPicPr>
          <p:cNvPr id="6" name="図 5" descr="スクリーンショット 2023-10-17 8.33.1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9289" y="2017202"/>
            <a:ext cx="3742879" cy="4193828"/>
          </a:xfrm>
          <a:prstGeom prst="rect">
            <a:avLst/>
          </a:prstGeom>
        </p:spPr>
      </p:pic>
      <p:sp>
        <p:nvSpPr>
          <p:cNvPr id="11" name="5%以下…"/>
          <p:cNvSpPr txBox="1"/>
          <p:nvPr/>
        </p:nvSpPr>
        <p:spPr>
          <a:xfrm>
            <a:off x="7415832" y="2029966"/>
            <a:ext cx="3057439" cy="338554"/>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t>１時間で最大</a:t>
            </a:r>
            <a:r>
              <a:rPr lang="en-US" altLang="ja-JP" sz="1600" dirty="0"/>
              <a:t>120</a:t>
            </a:r>
            <a:r>
              <a:rPr lang="ja-JP" altLang="en-US" sz="1600" dirty="0"/>
              <a:t>個程度入庫</a:t>
            </a:r>
            <a:endParaRPr sz="1600" dirty="0"/>
          </a:p>
        </p:txBody>
      </p:sp>
      <p:sp>
        <p:nvSpPr>
          <p:cNvPr id="17" name="5%以下…"/>
          <p:cNvSpPr txBox="1"/>
          <p:nvPr/>
        </p:nvSpPr>
        <p:spPr>
          <a:xfrm>
            <a:off x="1486945" y="2029966"/>
            <a:ext cx="3057439" cy="338554"/>
          </a:xfrm>
          <a:prstGeom prst="rect">
            <a:avLst/>
          </a:prstGeom>
          <a:solidFill>
            <a:srgbClr val="FFFF00"/>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t>１時間で最大</a:t>
            </a:r>
            <a:r>
              <a:rPr lang="en-US" altLang="ja-JP" sz="1600" dirty="0"/>
              <a:t>220</a:t>
            </a:r>
            <a:r>
              <a:rPr lang="ja-JP" altLang="en-US" sz="1600" dirty="0"/>
              <a:t>個程度検収</a:t>
            </a:r>
            <a:endParaRPr sz="1600" dirty="0"/>
          </a:p>
        </p:txBody>
      </p:sp>
      <p:sp>
        <p:nvSpPr>
          <p:cNvPr id="19" name="四角形"/>
          <p:cNvSpPr/>
          <p:nvPr/>
        </p:nvSpPr>
        <p:spPr>
          <a:xfrm>
            <a:off x="2090819" y="2536033"/>
            <a:ext cx="1421069" cy="1725969"/>
          </a:xfrm>
          <a:prstGeom prst="rect">
            <a:avLst/>
          </a:prstGeom>
          <a:ln w="19050" cmpd="sng">
            <a:solidFill>
              <a:srgbClr val="FF0000"/>
            </a:solidFill>
          </a:ln>
        </p:spPr>
        <p:txBody>
          <a:bodyPr lIns="45719" rIns="45719" anchor="ctr"/>
          <a:lstStyle/>
          <a:p>
            <a:endParaRPr/>
          </a:p>
        </p:txBody>
      </p:sp>
      <p:sp>
        <p:nvSpPr>
          <p:cNvPr id="20" name="5%以下…"/>
          <p:cNvSpPr txBox="1"/>
          <p:nvPr/>
        </p:nvSpPr>
        <p:spPr>
          <a:xfrm>
            <a:off x="2801354" y="2572638"/>
            <a:ext cx="1871309" cy="33855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solidFill>
                  <a:srgbClr val="FF0000"/>
                </a:solidFill>
              </a:rPr>
              <a:t>朝</a:t>
            </a:r>
            <a:r>
              <a:rPr lang="en-US" altLang="ja-JP" sz="1600" dirty="0">
                <a:solidFill>
                  <a:srgbClr val="FF0000"/>
                </a:solidFill>
              </a:rPr>
              <a:t>9</a:t>
            </a:r>
            <a:r>
              <a:rPr lang="ja-JP" altLang="en-US" sz="1600" dirty="0">
                <a:solidFill>
                  <a:srgbClr val="FF0000"/>
                </a:solidFill>
              </a:rPr>
              <a:t>時ごろがピーク</a:t>
            </a:r>
            <a:endParaRPr sz="1600" dirty="0">
              <a:solidFill>
                <a:srgbClr val="FF0000"/>
              </a:solidFill>
            </a:endParaRPr>
          </a:p>
        </p:txBody>
      </p:sp>
      <p:sp>
        <p:nvSpPr>
          <p:cNvPr id="21" name="5%以下…"/>
          <p:cNvSpPr txBox="1"/>
          <p:nvPr/>
        </p:nvSpPr>
        <p:spPr>
          <a:xfrm>
            <a:off x="8502206" y="2572638"/>
            <a:ext cx="2798273"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solidFill>
                  <a:srgbClr val="FF0000"/>
                </a:solidFill>
              </a:rPr>
              <a:t>一定の入庫量で推移</a:t>
            </a:r>
            <a:endParaRPr sz="1600" dirty="0">
              <a:solidFill>
                <a:srgbClr val="FF0000"/>
              </a:solidFill>
            </a:endParaRPr>
          </a:p>
        </p:txBody>
      </p:sp>
      <p:sp>
        <p:nvSpPr>
          <p:cNvPr id="22" name="5%以下…"/>
          <p:cNvSpPr txBox="1"/>
          <p:nvPr/>
        </p:nvSpPr>
        <p:spPr>
          <a:xfrm>
            <a:off x="5196345" y="4195985"/>
            <a:ext cx="1386406"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t>約３時間後？</a:t>
            </a:r>
            <a:endParaRPr sz="1600" dirty="0"/>
          </a:p>
        </p:txBody>
      </p:sp>
      <p:cxnSp>
        <p:nvCxnSpPr>
          <p:cNvPr id="24" name="直線矢印コネクタ 23"/>
          <p:cNvCxnSpPr>
            <a:stCxn id="17" idx="3"/>
            <a:endCxn id="11" idx="1"/>
          </p:cNvCxnSpPr>
          <p:nvPr/>
        </p:nvCxnSpPr>
        <p:spPr>
          <a:xfrm>
            <a:off x="4544383" y="2199243"/>
            <a:ext cx="2871448" cy="0"/>
          </a:xfrm>
          <a:prstGeom prst="straightConnector1">
            <a:avLst/>
          </a:prstGeom>
          <a:noFill/>
          <a:ln w="25400" cap="flat">
            <a:solidFill>
              <a:srgbClr val="FF0000"/>
            </a:solidFill>
            <a:prstDash val="solid"/>
            <a:round/>
            <a:headEnd type="arrow"/>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5%以下…"/>
          <p:cNvSpPr txBox="1"/>
          <p:nvPr/>
        </p:nvSpPr>
        <p:spPr>
          <a:xfrm>
            <a:off x="5041551" y="1906968"/>
            <a:ext cx="1701091" cy="5847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ja-JP" altLang="en-US" sz="1600" dirty="0">
                <a:solidFill>
                  <a:srgbClr val="FF0000"/>
                </a:solidFill>
              </a:rPr>
              <a:t>最大1</a:t>
            </a:r>
            <a:r>
              <a:rPr lang="en-US" altLang="ja-JP" sz="1600" dirty="0">
                <a:solidFill>
                  <a:srgbClr val="FF0000"/>
                </a:solidFill>
              </a:rPr>
              <a:t>00</a:t>
            </a:r>
            <a:r>
              <a:rPr lang="ja-JP" altLang="en-US" sz="1600" dirty="0">
                <a:solidFill>
                  <a:srgbClr val="FF0000"/>
                </a:solidFill>
              </a:rPr>
              <a:t>個程度</a:t>
            </a:r>
            <a:endParaRPr lang="en-US" altLang="ja-JP" sz="1600" dirty="0">
              <a:solidFill>
                <a:srgbClr val="FF0000"/>
              </a:solidFill>
            </a:endParaRPr>
          </a:p>
          <a:p>
            <a:pPr algn="ctr">
              <a:defRPr sz="1200" b="1">
                <a:solidFill>
                  <a:srgbClr val="0433FF"/>
                </a:solidFill>
              </a:defRPr>
            </a:pPr>
            <a:r>
              <a:rPr lang="ja-JP" altLang="en-US" sz="1600" dirty="0">
                <a:solidFill>
                  <a:srgbClr val="FF0000"/>
                </a:solidFill>
              </a:rPr>
              <a:t>ギャップがある</a:t>
            </a:r>
            <a:endParaRPr lang="en-US" altLang="ja-JP" sz="1600" dirty="0">
              <a:solidFill>
                <a:srgbClr val="FF0000"/>
              </a:solidFill>
            </a:endParaRPr>
          </a:p>
        </p:txBody>
      </p:sp>
      <p:pic>
        <p:nvPicPr>
          <p:cNvPr id="4" name="図 3" descr="スクリーンショット 2023-10-17 7.30.0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41551" y="4629502"/>
            <a:ext cx="1701091" cy="846580"/>
          </a:xfrm>
          <a:prstGeom prst="rect">
            <a:avLst/>
          </a:prstGeom>
        </p:spPr>
      </p:pic>
      <p:sp>
        <p:nvSpPr>
          <p:cNvPr id="18" name="5%以下…"/>
          <p:cNvSpPr txBox="1"/>
          <p:nvPr/>
        </p:nvSpPr>
        <p:spPr>
          <a:xfrm>
            <a:off x="4417248" y="3199845"/>
            <a:ext cx="2798273" cy="33855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endParaRPr sz="1600" dirty="0">
              <a:solidFill>
                <a:srgbClr val="FF0000"/>
              </a:solidFill>
            </a:endParaRPr>
          </a:p>
        </p:txBody>
      </p:sp>
      <p:sp>
        <p:nvSpPr>
          <p:cNvPr id="23" name="右矢印 22"/>
          <p:cNvSpPr/>
          <p:nvPr/>
        </p:nvSpPr>
        <p:spPr>
          <a:xfrm rot="5400000">
            <a:off x="5648429" y="2312496"/>
            <a:ext cx="375160" cy="733659"/>
          </a:xfrm>
          <a:prstGeom prst="rightArrow">
            <a:avLst/>
          </a:prstGeom>
          <a:solidFill>
            <a:schemeClr val="accent1"/>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endParaRPr kumimoji="0" lang="ja-JP" altLang="en-US">
              <a:solidFill>
                <a:srgbClr val="333333"/>
              </a:solidFill>
              <a:latin typeface="Segoe UI"/>
              <a:ea typeface="Segoe UI"/>
              <a:cs typeface="Segoe UI"/>
              <a:sym typeface="Segoe UI"/>
            </a:endParaRPr>
          </a:p>
        </p:txBody>
      </p:sp>
      <p:sp>
        <p:nvSpPr>
          <p:cNvPr id="25" name="5%以下…"/>
          <p:cNvSpPr txBox="1"/>
          <p:nvPr/>
        </p:nvSpPr>
        <p:spPr>
          <a:xfrm>
            <a:off x="4713894" y="2947463"/>
            <a:ext cx="2325394" cy="33855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45719" rIns="45719">
            <a:spAutoFit/>
          </a:bodyPr>
          <a:lstStyle/>
          <a:p>
            <a:pPr algn="ctr">
              <a:defRPr sz="1200" b="1">
                <a:solidFill>
                  <a:srgbClr val="0433FF"/>
                </a:solidFill>
              </a:defRPr>
            </a:pPr>
            <a:r>
              <a:rPr lang="en-US" altLang="ja-JP" sz="1600" dirty="0">
                <a:solidFill>
                  <a:srgbClr val="FF0000"/>
                </a:solidFill>
              </a:rPr>
              <a:t>LT</a:t>
            </a:r>
            <a:r>
              <a:rPr lang="ja-JP" altLang="en-US" sz="1600" dirty="0">
                <a:solidFill>
                  <a:srgbClr val="FF0000"/>
                </a:solidFill>
              </a:rPr>
              <a:t>伸びる？</a:t>
            </a:r>
            <a:endParaRPr lang="en-US" altLang="ja-JP" sz="1600" dirty="0">
              <a:solidFill>
                <a:srgbClr val="FF0000"/>
              </a:solidFill>
            </a:endParaRPr>
          </a:p>
        </p:txBody>
      </p:sp>
      <p:sp>
        <p:nvSpPr>
          <p:cNvPr id="7" name="正方形/長方形 6">
            <a:extLst>
              <a:ext uri="{FF2B5EF4-FFF2-40B4-BE49-F238E27FC236}">
                <a16:creationId xmlns:a16="http://schemas.microsoft.com/office/drawing/2014/main" xmlns="" id="{A499B1FF-4331-4B89-B61A-81A7C4A818D8}"/>
              </a:ext>
            </a:extLst>
          </p:cNvPr>
          <p:cNvSpPr/>
          <p:nvPr/>
        </p:nvSpPr>
        <p:spPr>
          <a:xfrm>
            <a:off x="123622" y="2946944"/>
            <a:ext cx="1776766" cy="2308322"/>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hangingPunct="0"/>
            <a:r>
              <a:rPr lang="ja-JP" altLang="en-US" dirty="0"/>
              <a:t>午後はでかものが多い</a:t>
            </a:r>
            <a:endParaRPr lang="en-US" altLang="ja-JP" dirty="0"/>
          </a:p>
          <a:p>
            <a:pPr hangingPunct="0"/>
            <a:endParaRPr kumimoji="0" lang="en-US" altLang="ja-JP" dirty="0">
              <a:solidFill>
                <a:srgbClr val="333333"/>
              </a:solidFill>
              <a:latin typeface="Segoe UI"/>
              <a:ea typeface="Segoe UI"/>
              <a:cs typeface="Segoe UI"/>
              <a:sym typeface="Segoe UI"/>
            </a:endParaRPr>
          </a:p>
          <a:p>
            <a:pPr hangingPunct="0"/>
            <a:r>
              <a:rPr kumimoji="0" lang="ja-JP" altLang="en-US" dirty="0">
                <a:solidFill>
                  <a:srgbClr val="333333"/>
                </a:solidFill>
                <a:latin typeface="Segoe UI"/>
                <a:ea typeface="Segoe UI"/>
                <a:cs typeface="Segoe UI"/>
                <a:sym typeface="Segoe UI"/>
              </a:rPr>
              <a:t>検収</a:t>
            </a:r>
            <a:r>
              <a:rPr lang="ja-JP" altLang="en-US" dirty="0"/>
              <a:t>をなだらかにしないといけない時の分析</a:t>
            </a:r>
            <a:endParaRPr kumimoji="0" lang="en-US" altLang="ja-JP" dirty="0">
              <a:solidFill>
                <a:srgbClr val="333333"/>
              </a:solidFill>
              <a:latin typeface="Segoe UI"/>
              <a:ea typeface="Segoe UI"/>
              <a:cs typeface="Segoe UI"/>
              <a:sym typeface="Segoe UI"/>
            </a:endParaRPr>
          </a:p>
          <a:p>
            <a:pPr hangingPunct="0"/>
            <a:r>
              <a:rPr lang="ja-JP" altLang="en-US" dirty="0"/>
              <a:t>→箱の体積をかける</a:t>
            </a:r>
            <a:endParaRPr kumimoji="0" lang="ja-JP" altLang="en-US" dirty="0">
              <a:solidFill>
                <a:srgbClr val="333333"/>
              </a:solidFill>
              <a:latin typeface="Segoe UI"/>
              <a:ea typeface="Segoe UI"/>
              <a:cs typeface="Segoe UI"/>
              <a:sym typeface="Segoe UI"/>
            </a:endParaRPr>
          </a:p>
        </p:txBody>
      </p:sp>
    </p:spTree>
    <p:extLst>
      <p:ext uri="{BB962C8B-B14F-4D97-AF65-F5344CB8AC3E}">
        <p14:creationId xmlns:p14="http://schemas.microsoft.com/office/powerpoint/2010/main" val="1217115747"/>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22F761AD-F338-41E0-837D-5D2EAD507BD5}"/>
              </a:ext>
            </a:extLst>
          </p:cNvPr>
          <p:cNvSpPr>
            <a:spLocks noGrp="1"/>
          </p:cNvSpPr>
          <p:nvPr>
            <p:ph type="body" sz="quarter" idx="18"/>
          </p:nvPr>
        </p:nvSpPr>
        <p:spPr/>
        <p:txBody>
          <a:bodyPr/>
          <a:lstStyle/>
          <a:p>
            <a:r>
              <a:rPr kumimoji="1" lang="en-US" altLang="ja-JP" sz="1200" baseline="30000" dirty="0"/>
              <a:t>Aisapo+cafe20231024</a:t>
            </a:r>
          </a:p>
          <a:p>
            <a:endParaRPr kumimoji="1" lang="en-US" altLang="ja-JP" sz="1200" baseline="30000" dirty="0"/>
          </a:p>
          <a:p>
            <a:r>
              <a:rPr kumimoji="1" lang="en-US" altLang="ja-JP" sz="1200" baseline="30000" dirty="0"/>
              <a:t>★</a:t>
            </a:r>
            <a:r>
              <a:rPr kumimoji="1" lang="ja-JP" altLang="en-US" sz="1200" baseline="30000" dirty="0"/>
              <a:t>各中央値のデータを安田さんに見せる</a:t>
            </a:r>
          </a:p>
          <a:p>
            <a:endParaRPr kumimoji="1" lang="ja-JP" altLang="en-US" sz="1200" baseline="30000" dirty="0"/>
          </a:p>
          <a:p>
            <a:r>
              <a:rPr kumimoji="1" lang="ja-JP" altLang="en-US" sz="1200" baseline="30000" dirty="0"/>
              <a:t>◇山内さん田中さんから指摘があったこと</a:t>
            </a:r>
          </a:p>
          <a:p>
            <a:endParaRPr kumimoji="1" lang="ja-JP" altLang="en-US" sz="1200" baseline="30000" dirty="0"/>
          </a:p>
          <a:p>
            <a:r>
              <a:rPr kumimoji="1" lang="ja-JP" altLang="en-US" sz="1200" baseline="30000" dirty="0"/>
              <a:t>モデルを作ってくれるという想定でこちらは考えているので、</a:t>
            </a:r>
          </a:p>
          <a:p>
            <a:r>
              <a:rPr kumimoji="1" lang="ja-JP" altLang="en-US" sz="1200" baseline="30000" dirty="0"/>
              <a:t>モデルを作るのが難しい</a:t>
            </a:r>
            <a:r>
              <a:rPr kumimoji="1" lang="en-US" altLang="ja-JP" sz="1200" baseline="30000" dirty="0"/>
              <a:t>/</a:t>
            </a:r>
            <a:r>
              <a:rPr kumimoji="1" lang="ja-JP" altLang="en-US" sz="1200" baseline="30000" dirty="0"/>
              <a:t>モデルを作らないのであればそれを言って欲しい。</a:t>
            </a:r>
          </a:p>
          <a:p>
            <a:r>
              <a:rPr kumimoji="1" lang="ja-JP" altLang="en-US" sz="1200" baseline="30000" dirty="0"/>
              <a:t>対応できるものは対応うる</a:t>
            </a:r>
          </a:p>
          <a:p>
            <a:endParaRPr kumimoji="1" lang="ja-JP" altLang="en-US" sz="1200" baseline="30000" dirty="0"/>
          </a:p>
          <a:p>
            <a:r>
              <a:rPr kumimoji="1" lang="ja-JP" altLang="en-US" sz="1200" baseline="30000" dirty="0"/>
              <a:t>原因を絞らないとモデルを作れない</a:t>
            </a:r>
          </a:p>
          <a:p>
            <a:endParaRPr kumimoji="1" lang="ja-JP" altLang="en-US" sz="1200" baseline="30000" dirty="0"/>
          </a:p>
          <a:p>
            <a:r>
              <a:rPr kumimoji="1" lang="ja-JP" altLang="en-US" sz="1200" baseline="30000" dirty="0"/>
              <a:t>ある程度シボリコンデカラ原因を特定してモデル</a:t>
            </a:r>
          </a:p>
          <a:p>
            <a:r>
              <a:rPr kumimoji="1" lang="ja-JP" altLang="en-US" sz="1200" baseline="30000" dirty="0"/>
              <a:t>ビックデータでない</a:t>
            </a:r>
          </a:p>
          <a:p>
            <a:endParaRPr kumimoji="1" lang="ja-JP" altLang="en-US" sz="1200" baseline="30000" dirty="0"/>
          </a:p>
          <a:p>
            <a:r>
              <a:rPr kumimoji="1" lang="ja-JP" altLang="en-US" sz="1200" baseline="30000" dirty="0"/>
              <a:t>条件を入れて</a:t>
            </a:r>
            <a:r>
              <a:rPr kumimoji="1" lang="en-US" altLang="ja-JP" sz="1200" baseline="30000" dirty="0"/>
              <a:t>OK</a:t>
            </a:r>
            <a:r>
              <a:rPr kumimoji="1" lang="ja-JP" altLang="en-US" sz="1200" baseline="30000" dirty="0"/>
              <a:t>か</a:t>
            </a:r>
            <a:r>
              <a:rPr kumimoji="1" lang="en-US" altLang="ja-JP" sz="1200" baseline="30000" dirty="0"/>
              <a:t>NG</a:t>
            </a:r>
            <a:r>
              <a:rPr kumimoji="1" lang="ja-JP" altLang="en-US" sz="1200" baseline="30000" dirty="0"/>
              <a:t>か</a:t>
            </a:r>
          </a:p>
          <a:p>
            <a:r>
              <a:rPr kumimoji="1" lang="ja-JP" altLang="en-US" sz="1200" baseline="30000" dirty="0"/>
              <a:t>こういう変数がからんでいます</a:t>
            </a:r>
          </a:p>
          <a:p>
            <a:r>
              <a:rPr kumimoji="1" lang="ja-JP" altLang="en-US" sz="1200" baseline="30000" dirty="0"/>
              <a:t>これを適正できます</a:t>
            </a:r>
          </a:p>
          <a:p>
            <a:endParaRPr kumimoji="1" lang="ja-JP" altLang="en-US" sz="1200" baseline="30000" dirty="0"/>
          </a:p>
          <a:p>
            <a:r>
              <a:rPr kumimoji="1" lang="ja-JP" altLang="en-US" sz="1200" baseline="30000" dirty="0"/>
              <a:t>納入をこれくらう分散させれば、そこに沿った組み合わせアクションをとった</a:t>
            </a:r>
          </a:p>
          <a:p>
            <a:r>
              <a:rPr kumimoji="1" lang="ja-JP" altLang="en-US" sz="1200" baseline="30000" dirty="0"/>
              <a:t>しゅんかんてきな在庫の過多がわかっってなにがうれしい</a:t>
            </a:r>
          </a:p>
          <a:p>
            <a:endParaRPr kumimoji="1" lang="ja-JP" altLang="en-US" sz="1200" baseline="30000" dirty="0"/>
          </a:p>
          <a:p>
            <a:r>
              <a:rPr kumimoji="1" lang="ja-JP" altLang="en-US" sz="1200" baseline="30000" dirty="0"/>
              <a:t>改善に繋がる道筋を作らないと</a:t>
            </a:r>
          </a:p>
          <a:p>
            <a:endParaRPr kumimoji="1" lang="ja-JP" altLang="en-US" sz="1200" baseline="30000" dirty="0"/>
          </a:p>
          <a:p>
            <a:r>
              <a:rPr kumimoji="1" lang="ja-JP" altLang="en-US" sz="1200" baseline="30000" dirty="0"/>
              <a:t>変動すると言われて生産計画も帰れない</a:t>
            </a:r>
          </a:p>
          <a:p>
            <a:endParaRPr kumimoji="1" lang="ja-JP" altLang="en-US" sz="1200" baseline="30000" dirty="0"/>
          </a:p>
          <a:p>
            <a:r>
              <a:rPr kumimoji="1" lang="ja-JP" altLang="en-US" sz="1200" baseline="30000" dirty="0"/>
              <a:t>在庫の過多を抑制できる</a:t>
            </a:r>
          </a:p>
          <a:p>
            <a:r>
              <a:rPr kumimoji="1" lang="ja-JP" altLang="en-US" sz="1200" baseline="30000" dirty="0"/>
              <a:t>瞬間的に出しても対応できない</a:t>
            </a:r>
          </a:p>
          <a:p>
            <a:r>
              <a:rPr kumimoji="1" lang="ja-JP" altLang="en-US" sz="1200" baseline="30000" dirty="0"/>
              <a:t>ラインの設計時</a:t>
            </a:r>
          </a:p>
          <a:p>
            <a:endParaRPr kumimoji="1" lang="ja-JP" altLang="en-US" sz="1200" baseline="30000" dirty="0"/>
          </a:p>
          <a:p>
            <a:r>
              <a:rPr kumimoji="1" lang="ja-JP" altLang="en-US" sz="1200" baseline="30000" dirty="0"/>
              <a:t>計画変更時に危ない</a:t>
            </a:r>
          </a:p>
          <a:p>
            <a:r>
              <a:rPr kumimoji="1" lang="ja-JP" altLang="en-US" sz="1200" baseline="30000" dirty="0"/>
              <a:t>納入スケジュールに</a:t>
            </a:r>
          </a:p>
          <a:p>
            <a:endParaRPr kumimoji="1" lang="ja-JP" altLang="en-US" sz="1200" baseline="30000" dirty="0"/>
          </a:p>
          <a:p>
            <a:r>
              <a:rPr kumimoji="1" lang="ja-JP" altLang="en-US" sz="1200" baseline="30000" dirty="0"/>
              <a:t>生産変動して、どれくらい昼に周遊</a:t>
            </a:r>
            <a:r>
              <a:rPr kumimoji="1" lang="en-US" altLang="ja-JP" sz="1200" baseline="30000" dirty="0"/>
              <a:t>t</a:t>
            </a:r>
            <a:r>
              <a:rPr kumimoji="1" lang="ja-JP" altLang="en-US" sz="1200" baseline="30000" dirty="0"/>
              <a:t>っ輸するかリスク原因「</a:t>
            </a:r>
          </a:p>
          <a:p>
            <a:endParaRPr kumimoji="1" lang="ja-JP" altLang="en-US" sz="900" baseline="30000" dirty="0"/>
          </a:p>
        </p:txBody>
      </p:sp>
      <p:sp>
        <p:nvSpPr>
          <p:cNvPr id="3" name="テキスト プレースホルダー 2">
            <a:extLst>
              <a:ext uri="{FF2B5EF4-FFF2-40B4-BE49-F238E27FC236}">
                <a16:creationId xmlns:a16="http://schemas.microsoft.com/office/drawing/2014/main" xmlns="" id="{B427F158-C5CF-48A3-9D9C-DAFF0EFE2B28}"/>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9D1459C7-D5CB-4678-890E-F90F63D85365}"/>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5" name="正方形/長方形 4"/>
          <p:cNvSpPr/>
          <p:nvPr/>
        </p:nvSpPr>
        <p:spPr>
          <a:xfrm>
            <a:off x="4199252" y="-1629556"/>
            <a:ext cx="6096000" cy="10710622"/>
          </a:xfrm>
          <a:prstGeom prst="rect">
            <a:avLst/>
          </a:prstGeom>
        </p:spPr>
        <p:txBody>
          <a:bodyPr>
            <a:spAutoFit/>
          </a:bodyPr>
          <a:lstStyle/>
          <a:p>
            <a:r>
              <a:rPr lang="ja-JP" altLang="en-US" baseline="30000" dirty="0"/>
              <a:t>納入時間、生産数が分かれば、どこにどれくらい集中できるか</a:t>
            </a:r>
          </a:p>
          <a:p>
            <a:r>
              <a:rPr lang="ja-JP" altLang="en-US" baseline="30000" dirty="0"/>
              <a:t>理想曲線</a:t>
            </a:r>
          </a:p>
          <a:p>
            <a:r>
              <a:rPr lang="ja-JP" altLang="en-US" baseline="30000" dirty="0"/>
              <a:t>どれくらい集中すると在庫過多になるか</a:t>
            </a:r>
          </a:p>
          <a:p>
            <a:endParaRPr lang="ja-JP" altLang="en-US" baseline="30000" dirty="0"/>
          </a:p>
          <a:p>
            <a:endParaRPr lang="ja-JP" altLang="en-US" baseline="30000" dirty="0"/>
          </a:p>
          <a:p>
            <a:r>
              <a:rPr lang="ja-JP" altLang="en-US" baseline="30000" dirty="0"/>
              <a:t>昼に集中するから、交代時間にい繋がるから。</a:t>
            </a:r>
          </a:p>
          <a:p>
            <a:endParaRPr lang="ja-JP" altLang="en-US" baseline="30000" dirty="0"/>
          </a:p>
          <a:p>
            <a:r>
              <a:rPr lang="ja-JP" altLang="en-US" baseline="30000" dirty="0"/>
              <a:t>入庫する速度</a:t>
            </a:r>
          </a:p>
          <a:p>
            <a:endParaRPr lang="ja-JP" altLang="en-US" baseline="30000" dirty="0"/>
          </a:p>
          <a:p>
            <a:r>
              <a:rPr lang="ja-JP" altLang="en-US" baseline="30000" dirty="0"/>
              <a:t>それ上で計算して、</a:t>
            </a:r>
          </a:p>
          <a:p>
            <a:endParaRPr lang="ja-JP" altLang="en-US" baseline="30000" dirty="0"/>
          </a:p>
          <a:p>
            <a:r>
              <a:rPr lang="ja-JP" altLang="en-US" baseline="30000" dirty="0"/>
              <a:t>原因を作れないとモデルを作れない</a:t>
            </a:r>
          </a:p>
          <a:p>
            <a:endParaRPr lang="ja-JP" altLang="en-US" baseline="30000" dirty="0"/>
          </a:p>
          <a:p>
            <a:r>
              <a:rPr lang="ja-JP" altLang="en-US" baseline="30000" dirty="0"/>
              <a:t>なぜできないのか（相関がない、層別できない）</a:t>
            </a:r>
          </a:p>
          <a:p>
            <a:r>
              <a:rPr lang="ja-JP" altLang="en-US" baseline="30000" dirty="0"/>
              <a:t>もしモデルを作るなら、具体的にどういうデータが必要なのか</a:t>
            </a:r>
          </a:p>
          <a:p>
            <a:endParaRPr lang="ja-JP" altLang="en-US" baseline="30000" dirty="0"/>
          </a:p>
          <a:p>
            <a:r>
              <a:rPr lang="ja-JP" altLang="en-US" baseline="30000" dirty="0"/>
              <a:t>何を充てるモデルなのか？</a:t>
            </a:r>
          </a:p>
          <a:p>
            <a:r>
              <a:rPr lang="ja-JP" altLang="en-US" baseline="30000" dirty="0"/>
              <a:t>欠品は仕入先要因なのでそれはいい。</a:t>
            </a:r>
          </a:p>
          <a:p>
            <a:r>
              <a:rPr lang="ja-JP" altLang="en-US" baseline="30000" dirty="0"/>
              <a:t>検知していいことあるの？</a:t>
            </a:r>
          </a:p>
          <a:p>
            <a:r>
              <a:rPr lang="ja-JP" altLang="en-US" baseline="30000" dirty="0"/>
              <a:t>そんなに頻繁に問題が起こるのか</a:t>
            </a:r>
          </a:p>
          <a:p>
            <a:endParaRPr lang="ja-JP" altLang="en-US" baseline="30000" dirty="0"/>
          </a:p>
          <a:p>
            <a:r>
              <a:rPr lang="ja-JP" altLang="en-US" baseline="30000" dirty="0"/>
              <a:t>一番最初で</a:t>
            </a:r>
          </a:p>
          <a:p>
            <a:r>
              <a:rPr lang="ja-JP" altLang="en-US" baseline="30000" dirty="0"/>
              <a:t>突発の過多で怒らない</a:t>
            </a:r>
          </a:p>
          <a:p>
            <a:r>
              <a:rPr lang="ja-JP" altLang="en-US" baseline="30000" dirty="0"/>
              <a:t>突発方向の分析をしていない</a:t>
            </a:r>
          </a:p>
          <a:p>
            <a:r>
              <a:rPr lang="ja-JP" altLang="en-US" baseline="30000" dirty="0"/>
              <a:t>過多をやってほしいと言われた、モデル、ルールベース作成</a:t>
            </a:r>
          </a:p>
          <a:p>
            <a:r>
              <a:rPr lang="ja-JP" altLang="en-US" baseline="30000" dirty="0"/>
              <a:t>これ以上になると在庫過多になりやすいモデル。</a:t>
            </a:r>
          </a:p>
          <a:p>
            <a:r>
              <a:rPr lang="ja-JP" altLang="en-US" baseline="30000" dirty="0"/>
              <a:t>定常的な過多</a:t>
            </a:r>
          </a:p>
          <a:p>
            <a:endParaRPr lang="ja-JP" altLang="en-US" baseline="30000" dirty="0"/>
          </a:p>
          <a:p>
            <a:r>
              <a:rPr lang="ja-JP" altLang="en-US" baseline="30000" dirty="0"/>
              <a:t>データの分析を始めました</a:t>
            </a:r>
          </a:p>
          <a:p>
            <a:r>
              <a:rPr lang="ja-JP" altLang="en-US" baseline="30000" dirty="0"/>
              <a:t>進め方はこうです</a:t>
            </a:r>
          </a:p>
          <a:p>
            <a:r>
              <a:rPr lang="ja-JP" altLang="en-US" baseline="30000" dirty="0"/>
              <a:t>定常的な過多については</a:t>
            </a:r>
          </a:p>
          <a:p>
            <a:r>
              <a:rPr lang="ja-JP" altLang="en-US" baseline="30000" dirty="0"/>
              <a:t>中央値が</a:t>
            </a:r>
            <a:r>
              <a:rPr lang="en-US" altLang="ja-JP" baseline="30000" dirty="0"/>
              <a:t>0</a:t>
            </a:r>
            <a:r>
              <a:rPr lang="ja-JP" altLang="en-US" baseline="30000" dirty="0"/>
              <a:t>になる活動にしたいです</a:t>
            </a:r>
          </a:p>
          <a:p>
            <a:r>
              <a:rPr lang="ja-JP" altLang="en-US" baseline="30000" dirty="0"/>
              <a:t>今の進め方は問題が多い検収入庫を見ています</a:t>
            </a:r>
          </a:p>
          <a:p>
            <a:r>
              <a:rPr lang="ja-JP" altLang="en-US" baseline="30000" dirty="0"/>
              <a:t>ゴール設定を明確にしたいです。</a:t>
            </a:r>
          </a:p>
          <a:p>
            <a:endParaRPr lang="ja-JP" altLang="en-US" baseline="30000" dirty="0"/>
          </a:p>
          <a:p>
            <a:r>
              <a:rPr lang="ja-JP" altLang="en-US" baseline="30000" dirty="0"/>
              <a:t>開発、外も含めて分析したいです</a:t>
            </a:r>
          </a:p>
          <a:p>
            <a:r>
              <a:rPr lang="ja-JP" altLang="en-US" baseline="30000" dirty="0"/>
              <a:t>何を</a:t>
            </a:r>
          </a:p>
          <a:p>
            <a:r>
              <a:rPr lang="ja-JP" altLang="en-US" baseline="30000" dirty="0"/>
              <a:t>アウトプットが笹岡の成長</a:t>
            </a:r>
          </a:p>
          <a:p>
            <a:endParaRPr lang="ja-JP" altLang="en-US" baseline="30000" dirty="0"/>
          </a:p>
          <a:p>
            <a:r>
              <a:rPr lang="ja-JP" altLang="en-US" baseline="30000" dirty="0"/>
              <a:t>異常を検知したい</a:t>
            </a:r>
          </a:p>
          <a:p>
            <a:endParaRPr lang="ja-JP" altLang="en-US" baseline="30000" dirty="0"/>
          </a:p>
          <a:p>
            <a:r>
              <a:rPr lang="ja-JP" altLang="en-US" baseline="30000" dirty="0"/>
              <a:t>分析の結果をまず出して欲しい</a:t>
            </a:r>
          </a:p>
          <a:p>
            <a:r>
              <a:rPr lang="ja-JP" altLang="en-US" baseline="30000" dirty="0"/>
              <a:t>仮説通りのか、事実ベースで伝えて欲しい</a:t>
            </a:r>
          </a:p>
          <a:p>
            <a:r>
              <a:rPr lang="ja-JP" altLang="en-US" baseline="30000" dirty="0"/>
              <a:t>ここまでが限界ですを教えてほしい。</a:t>
            </a:r>
          </a:p>
          <a:p>
            <a:r>
              <a:rPr lang="ja-JP" altLang="en-US" dirty="0"/>
              <a:t>苦労していることが分からない。。決め打ちしてるように聞こえるからどこで悩んでいるか確認してほしい</a:t>
            </a:r>
          </a:p>
          <a:p>
            <a:endParaRPr lang="ja-JP" altLang="en-US" dirty="0"/>
          </a:p>
          <a:p>
            <a:r>
              <a:rPr lang="ja-JP" altLang="en-US" dirty="0"/>
              <a:t>トラックの実績を取れている</a:t>
            </a:r>
          </a:p>
          <a:p>
            <a:endParaRPr lang="ja-JP" altLang="en-US" dirty="0"/>
          </a:p>
          <a:p>
            <a:r>
              <a:rPr lang="en-US" altLang="ja-JP" dirty="0"/>
              <a:t>VARIN</a:t>
            </a:r>
          </a:p>
          <a:p>
            <a:endParaRPr lang="en-US" altLang="ja-JP" dirty="0"/>
          </a:p>
          <a:p>
            <a:endParaRPr lang="en-US" altLang="ja-JP" dirty="0"/>
          </a:p>
          <a:p>
            <a:endParaRPr lang="ja-JP" altLang="en-US" dirty="0"/>
          </a:p>
        </p:txBody>
      </p:sp>
    </p:spTree>
    <p:extLst>
      <p:ext uri="{BB962C8B-B14F-4D97-AF65-F5344CB8AC3E}">
        <p14:creationId xmlns:p14="http://schemas.microsoft.com/office/powerpoint/2010/main" val="905781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457200" indent="-457200">
              <a:buFont typeface="+mj-lt"/>
              <a:buAutoNum type="arabicPeriod"/>
            </a:pPr>
            <a:r>
              <a:rPr kumimoji="1" lang="ja-JP" altLang="en-US" sz="2400" dirty="0"/>
              <a:t>生革部が考えている問題及び解決策の確認</a:t>
            </a:r>
            <a:endParaRPr kumimoji="1" lang="en-US" altLang="ja-JP" sz="2400" dirty="0"/>
          </a:p>
          <a:p>
            <a:pPr lvl="1"/>
            <a:r>
              <a:rPr lang="ja-JP" altLang="en-US" sz="1900" dirty="0"/>
              <a:t>問題：日々発生している在庫過多・欠品（仕入先事情</a:t>
            </a:r>
            <a:r>
              <a:rPr lang="ja-JP" altLang="en-US" sz="1900" dirty="0" smtClean="0"/>
              <a:t>除く</a:t>
            </a:r>
            <a:r>
              <a:rPr lang="ja-JP" altLang="en-US" sz="1900" dirty="0" smtClean="0"/>
              <a:t>？</a:t>
            </a:r>
            <a:r>
              <a:rPr lang="ja-JP" altLang="en-US" sz="1900" dirty="0" smtClean="0"/>
              <a:t>）の</a:t>
            </a:r>
            <a:r>
              <a:rPr lang="ja-JP" altLang="en-US" sz="1900" dirty="0"/>
              <a:t>要因分析に時間が掛る</a:t>
            </a:r>
            <a:endParaRPr lang="en-US" altLang="ja-JP" sz="1900" dirty="0"/>
          </a:p>
          <a:p>
            <a:pPr lvl="1"/>
            <a:r>
              <a:rPr kumimoji="1" lang="ja-JP" altLang="en-US" sz="1900" dirty="0"/>
              <a:t>解決策：</a:t>
            </a:r>
            <a:r>
              <a:rPr kumimoji="1" lang="en-US" altLang="ja-JP" sz="1900" dirty="0"/>
              <a:t>AI</a:t>
            </a:r>
            <a:r>
              <a:rPr kumimoji="1" lang="ja-JP" altLang="en-US" sz="1900" dirty="0"/>
              <a:t>・データサイエンスを活用し、かん</a:t>
            </a:r>
            <a:r>
              <a:rPr kumimoji="1" lang="ja-JP" altLang="en-US" sz="1900" dirty="0" smtClean="0"/>
              <a:t>ばん</a:t>
            </a:r>
            <a:r>
              <a:rPr kumimoji="1" lang="ja-JP" altLang="en-US" sz="1900" dirty="0" smtClean="0"/>
              <a:t>情報</a:t>
            </a:r>
            <a:r>
              <a:rPr kumimoji="1" lang="ja-JP" altLang="en-US" sz="1900" dirty="0" smtClean="0"/>
              <a:t>を</a:t>
            </a:r>
            <a:r>
              <a:rPr kumimoji="1" lang="ja-JP" altLang="en-US" sz="1900" dirty="0"/>
              <a:t>入力したら在庫過多・欠品の要因が短時間で</a:t>
            </a:r>
            <a:r>
              <a:rPr kumimoji="1" lang="ja-JP" altLang="en-US" sz="1900" dirty="0" smtClean="0"/>
              <a:t>分かる</a:t>
            </a:r>
            <a:endParaRPr kumimoji="1" lang="en-US" altLang="ja-JP" sz="1900" dirty="0" smtClean="0"/>
          </a:p>
          <a:p>
            <a:pPr lvl="1"/>
            <a:endParaRPr lang="en-US" altLang="ja-JP" sz="1900" dirty="0" smtClean="0"/>
          </a:p>
          <a:p>
            <a:pPr marL="457200" indent="-457200">
              <a:buFont typeface="+mj-lt"/>
              <a:buAutoNum type="arabicPeriod"/>
            </a:pPr>
            <a:r>
              <a:rPr lang="ja-JP" altLang="en-US" sz="2400" dirty="0" smtClean="0"/>
              <a:t>生</a:t>
            </a:r>
            <a:r>
              <a:rPr lang="ja-JP" altLang="en-US" sz="2400" dirty="0"/>
              <a:t>革部の解決策を実現する</a:t>
            </a:r>
            <a:r>
              <a:rPr lang="ja-JP" altLang="en-US" sz="2400" dirty="0" smtClean="0"/>
              <a:t>想定</a:t>
            </a:r>
            <a:r>
              <a:rPr lang="ja-JP" altLang="en-US" sz="2400" dirty="0" smtClean="0"/>
              <a:t>プラン</a:t>
            </a:r>
            <a:endParaRPr lang="en-US" altLang="ja-JP" sz="2400" dirty="0"/>
          </a:p>
          <a:p>
            <a:pPr lvl="1"/>
            <a:r>
              <a:rPr lang="ja-JP" altLang="ja-JP" sz="1900" dirty="0" smtClean="0"/>
              <a:t>A</a:t>
            </a:r>
            <a:r>
              <a:rPr lang="ja-JP" altLang="en-US" sz="1900" dirty="0" smtClean="0"/>
              <a:t>案）データを追加する</a:t>
            </a:r>
            <a:r>
              <a:rPr lang="en-US" altLang="ja-JP" sz="1900" dirty="0" smtClean="0"/>
              <a:t>or</a:t>
            </a:r>
            <a:r>
              <a:rPr lang="ja-JP" altLang="en-US" sz="1900" dirty="0" smtClean="0"/>
              <a:t>問題設定を細分化する</a:t>
            </a:r>
            <a:r>
              <a:rPr kumimoji="1" lang="ja-JP" altLang="en-US" sz="1900" dirty="0" smtClean="0"/>
              <a:t>（</a:t>
            </a:r>
            <a:r>
              <a:rPr kumimoji="1" lang="ja-JP" altLang="en-US" sz="1900" dirty="0"/>
              <a:t>異常の詳細を</a:t>
            </a:r>
            <a:r>
              <a:rPr kumimoji="1" lang="ja-JP" altLang="en-US" sz="1900" dirty="0" smtClean="0"/>
              <a:t>分ける</a:t>
            </a:r>
            <a:r>
              <a:rPr lang="ja-JP" altLang="en-US" sz="1900" dirty="0" smtClean="0"/>
              <a:t>）</a:t>
            </a:r>
            <a:endParaRPr lang="en-US" altLang="ja-JP" sz="1900" dirty="0"/>
          </a:p>
          <a:p>
            <a:pPr lvl="1"/>
            <a:r>
              <a:rPr lang="en-US" altLang="ja-JP" sz="1900" dirty="0" smtClean="0"/>
              <a:t>B</a:t>
            </a:r>
            <a:r>
              <a:rPr kumimoji="1" lang="ja-JP" altLang="en-US" sz="1900" dirty="0" smtClean="0"/>
              <a:t>案）人間の予測判定結果のデータを作成する</a:t>
            </a:r>
            <a:endParaRPr kumimoji="1" lang="en-US" altLang="ja-JP" sz="1900" dirty="0" smtClean="0"/>
          </a:p>
          <a:p>
            <a:pPr lvl="1"/>
            <a:endParaRPr kumimoji="1" lang="en-US" altLang="ja-JP" sz="1900" dirty="0"/>
          </a:p>
          <a:p>
            <a:pPr marL="457200" indent="-457200">
              <a:buFont typeface="+mj-lt"/>
              <a:buAutoNum type="arabicPeriod"/>
            </a:pPr>
            <a:r>
              <a:rPr lang="ja-JP" altLang="en-US" sz="2400" dirty="0" smtClean="0"/>
              <a:t>想定プランのメリットとデメリット</a:t>
            </a:r>
            <a:endParaRPr lang="en-US" altLang="ja-JP" sz="2400" dirty="0" smtClean="0"/>
          </a:p>
          <a:p>
            <a:pPr marL="457200" indent="-457200">
              <a:buFont typeface="+mj-lt"/>
              <a:buAutoNum type="arabicPeriod"/>
            </a:pPr>
            <a:endParaRPr lang="en-US" altLang="ja-JP" sz="2400" dirty="0" smtClean="0"/>
          </a:p>
          <a:p>
            <a:pPr marL="457200" indent="-457200">
              <a:buFont typeface="+mj-lt"/>
              <a:buAutoNum type="arabicPeriod"/>
            </a:pPr>
            <a:r>
              <a:rPr lang="en-US" altLang="ja-JP" sz="2400" dirty="0" smtClean="0"/>
              <a:t>DS</a:t>
            </a:r>
            <a:r>
              <a:rPr lang="ja-JP" altLang="en-US" sz="2400" dirty="0"/>
              <a:t>部の</a:t>
            </a:r>
            <a:r>
              <a:rPr lang="ja-JP" altLang="en-US" sz="2400" dirty="0" smtClean="0"/>
              <a:t>懸念点</a:t>
            </a:r>
            <a:r>
              <a:rPr lang="ja-JP" altLang="en-US" sz="2400" dirty="0" smtClean="0"/>
              <a:t>と確認したいこと</a:t>
            </a:r>
            <a:endParaRPr lang="en-US" altLang="ja-JP" sz="2400" dirty="0"/>
          </a:p>
          <a:p>
            <a:pPr lvl="1"/>
            <a:r>
              <a:rPr lang="ja-JP" altLang="en-US" sz="1900" dirty="0" smtClean="0"/>
              <a:t>解決</a:t>
            </a:r>
            <a:r>
              <a:rPr lang="ja-JP" altLang="en-US" sz="1900" dirty="0"/>
              <a:t>策が実現できても実効果が出ないことを</a:t>
            </a:r>
            <a:r>
              <a:rPr lang="ja-JP" altLang="en-US" sz="1900" dirty="0" smtClean="0"/>
              <a:t>懸念</a:t>
            </a:r>
          </a:p>
          <a:p>
            <a:pPr marL="457200" indent="-457200">
              <a:buAutoNum type="arabicPeriod"/>
            </a:pPr>
            <a:endParaRPr kumimoji="1" lang="en-US" altLang="ja-JP" sz="2400" b="1" dirty="0" smtClean="0"/>
          </a:p>
          <a:p>
            <a:pPr marL="457200" indent="-457200">
              <a:buAutoNum type="arabicPeriod"/>
            </a:pPr>
            <a:endParaRPr kumimoji="1" lang="ja-JP" altLang="en-US" sz="2400" b="1" dirty="0" smtClean="0"/>
          </a:p>
          <a:p>
            <a:endParaRPr kumimoji="1" lang="ja-JP" altLang="en-US" dirty="0"/>
          </a:p>
        </p:txBody>
      </p:sp>
      <p:sp>
        <p:nvSpPr>
          <p:cNvPr id="3" name="テキスト プレースホルダー 2"/>
          <p:cNvSpPr>
            <a:spLocks noGrp="1"/>
          </p:cNvSpPr>
          <p:nvPr>
            <p:ph type="body" sz="quarter" idx="20"/>
          </p:nvPr>
        </p:nvSpPr>
        <p:spPr/>
        <p:txBody>
          <a:bodyPr/>
          <a:lstStyle/>
          <a:p>
            <a:r>
              <a:rPr lang="ja-JP" altLang="en-US" b="1" dirty="0"/>
              <a:t>共有：今後の活動についての</a:t>
            </a:r>
            <a:r>
              <a:rPr lang="en-US" altLang="ja-JP" b="1" dirty="0"/>
              <a:t>DS</a:t>
            </a:r>
            <a:r>
              <a:rPr lang="ja-JP" altLang="en-US" b="1" dirty="0"/>
              <a:t>部の考え（仮）</a:t>
            </a:r>
            <a:endParaRPr lang="en-US" altLang="ja-JP" b="1" dirty="0"/>
          </a:p>
          <a:p>
            <a:endParaRPr kumimoji="1" lang="ja-JP" altLang="en-US" b="1"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2213123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20"/>
          </p:nvPr>
        </p:nvSpPr>
        <p:spPr/>
        <p:txBody>
          <a:bodyPr/>
          <a:lstStyle/>
          <a:p>
            <a:r>
              <a:rPr lang="en-US" altLang="ja-JP" dirty="0"/>
              <a:t>T403</a:t>
            </a:r>
            <a:r>
              <a:rPr lang="ja-JP" altLang="en-US" dirty="0"/>
              <a:t>モノの流れ：簡単な説明</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6" name="正方形/長方形 5"/>
          <p:cNvSpPr/>
          <p:nvPr/>
        </p:nvSpPr>
        <p:spPr>
          <a:xfrm>
            <a:off x="439137" y="771562"/>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A</a:t>
            </a:r>
            <a:endParaRPr kumimoji="1" lang="ja-JP" altLang="en-US" dirty="0">
              <a:solidFill>
                <a:schemeClr val="tx1"/>
              </a:solidFill>
            </a:endParaRPr>
          </a:p>
        </p:txBody>
      </p:sp>
      <p:sp>
        <p:nvSpPr>
          <p:cNvPr id="7" name="正方形/長方形 6"/>
          <p:cNvSpPr/>
          <p:nvPr/>
        </p:nvSpPr>
        <p:spPr>
          <a:xfrm>
            <a:off x="551869" y="4656886"/>
            <a:ext cx="1358064" cy="646331"/>
          </a:xfrm>
          <a:prstGeom prst="rect">
            <a:avLst/>
          </a:prstGeom>
        </p:spPr>
        <p:txBody>
          <a:bodyPr wrap="none">
            <a:spAutoFit/>
          </a:bodyPr>
          <a:lstStyle/>
          <a:p>
            <a:r>
              <a:rPr lang="ja-JP" altLang="en-US" dirty="0"/>
              <a:t>仕入先</a:t>
            </a:r>
            <a:endParaRPr lang="en-US" altLang="ja-JP" dirty="0"/>
          </a:p>
          <a:p>
            <a:r>
              <a:rPr lang="ja-JP" altLang="en-US" dirty="0"/>
              <a:t>（約</a:t>
            </a:r>
            <a:r>
              <a:rPr lang="en-US" altLang="ja-JP" dirty="0"/>
              <a:t>50</a:t>
            </a:r>
            <a:r>
              <a:rPr lang="ja-JP" altLang="en-US" dirty="0"/>
              <a:t>社）</a:t>
            </a:r>
            <a:endParaRPr lang="en-US" altLang="ja-JP" dirty="0"/>
          </a:p>
        </p:txBody>
      </p:sp>
      <p:sp>
        <p:nvSpPr>
          <p:cNvPr id="8" name="正方形/長方形 7"/>
          <p:cNvSpPr/>
          <p:nvPr/>
        </p:nvSpPr>
        <p:spPr>
          <a:xfrm>
            <a:off x="2822830" y="1804268"/>
            <a:ext cx="1103779" cy="282319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a:off x="2650716" y="4678713"/>
            <a:ext cx="1967193" cy="646331"/>
          </a:xfrm>
          <a:prstGeom prst="rect">
            <a:avLst/>
          </a:prstGeom>
        </p:spPr>
        <p:txBody>
          <a:bodyPr wrap="none">
            <a:spAutoFit/>
          </a:bodyPr>
          <a:lstStyle/>
          <a:p>
            <a:r>
              <a:rPr lang="ja-JP" altLang="en-US" dirty="0"/>
              <a:t>物流センター</a:t>
            </a:r>
            <a:endParaRPr lang="en-US" altLang="ja-JP" dirty="0"/>
          </a:p>
          <a:p>
            <a:r>
              <a:rPr lang="ja-JP" altLang="en-US" dirty="0"/>
              <a:t>（西尾東物流</a:t>
            </a:r>
            <a:r>
              <a:rPr lang="en-US" altLang="ja-JP" dirty="0"/>
              <a:t>C</a:t>
            </a:r>
            <a:r>
              <a:rPr lang="ja-JP" altLang="en-US" dirty="0"/>
              <a:t>）</a:t>
            </a:r>
          </a:p>
        </p:txBody>
      </p:sp>
      <p:sp>
        <p:nvSpPr>
          <p:cNvPr id="11" name="正方形/長方形 10"/>
          <p:cNvSpPr/>
          <p:nvPr/>
        </p:nvSpPr>
        <p:spPr>
          <a:xfrm>
            <a:off x="5040362" y="791477"/>
            <a:ext cx="7006247" cy="3834070"/>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421" y="2601069"/>
            <a:ext cx="838200" cy="622300"/>
          </a:xfrm>
          <a:prstGeom prst="rect">
            <a:avLst/>
          </a:prstGeom>
        </p:spPr>
      </p:pic>
      <p:sp>
        <p:nvSpPr>
          <p:cNvPr id="13" name="正方形/長方形 12"/>
          <p:cNvSpPr/>
          <p:nvPr/>
        </p:nvSpPr>
        <p:spPr>
          <a:xfrm>
            <a:off x="449115" y="174300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p:cNvSpPr/>
          <p:nvPr/>
        </p:nvSpPr>
        <p:spPr>
          <a:xfrm>
            <a:off x="437245" y="2728230"/>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C</a:t>
            </a:r>
            <a:endParaRPr kumimoji="1" lang="ja-JP" altLang="en-US" dirty="0">
              <a:solidFill>
                <a:schemeClr val="tx1"/>
              </a:solidFill>
            </a:endParaRPr>
          </a:p>
        </p:txBody>
      </p:sp>
      <p:sp>
        <p:nvSpPr>
          <p:cNvPr id="15" name="正方形/長方形 14"/>
          <p:cNvSpPr/>
          <p:nvPr/>
        </p:nvSpPr>
        <p:spPr>
          <a:xfrm>
            <a:off x="425377" y="3701586"/>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D</a:t>
            </a:r>
            <a:endParaRPr kumimoji="1" lang="ja-JP" altLang="en-US" dirty="0">
              <a:solidFill>
                <a:schemeClr val="tx1"/>
              </a:solidFill>
            </a:endParaRPr>
          </a:p>
        </p:txBody>
      </p:sp>
      <p:pic>
        <p:nvPicPr>
          <p:cNvPr id="16" name="図 1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72" y="1764219"/>
            <a:ext cx="838200" cy="622300"/>
          </a:xfrm>
          <a:prstGeom prst="rect">
            <a:avLst/>
          </a:prstGeom>
        </p:spPr>
      </p:pic>
      <p:pic>
        <p:nvPicPr>
          <p:cNvPr id="17" name="図 16"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2666354"/>
            <a:ext cx="838200" cy="622300"/>
          </a:xfrm>
          <a:prstGeom prst="rect">
            <a:avLst/>
          </a:prstGeom>
        </p:spPr>
      </p:pic>
      <p:pic>
        <p:nvPicPr>
          <p:cNvPr id="18" name="図 1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3710931"/>
            <a:ext cx="838200" cy="622300"/>
          </a:xfrm>
          <a:prstGeom prst="rect">
            <a:avLst/>
          </a:prstGeom>
        </p:spPr>
      </p:pic>
      <p:cxnSp>
        <p:nvCxnSpPr>
          <p:cNvPr id="20" name="直線矢印コネクタ 19"/>
          <p:cNvCxnSpPr>
            <a:stCxn id="6" idx="3"/>
          </p:cNvCxnSpPr>
          <p:nvPr/>
        </p:nvCxnSpPr>
        <p:spPr>
          <a:xfrm>
            <a:off x="1542916" y="1145473"/>
            <a:ext cx="3513100" cy="17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926609" y="3252431"/>
            <a:ext cx="1141275" cy="40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1586606" y="2352408"/>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1549109" y="3300111"/>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1537240" y="4309076"/>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正方形/長方形 30"/>
          <p:cNvSpPr/>
          <p:nvPr/>
        </p:nvSpPr>
        <p:spPr>
          <a:xfrm>
            <a:off x="5253998" y="983312"/>
            <a:ext cx="1103779" cy="3028811"/>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p:nvSpPr>
        <p:spPr>
          <a:xfrm>
            <a:off x="6652599" y="981401"/>
            <a:ext cx="1103779" cy="3042592"/>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p:nvSpPr>
        <p:spPr>
          <a:xfrm>
            <a:off x="8053091" y="981400"/>
            <a:ext cx="1103779" cy="305446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4" name="正方形/長方形 33"/>
          <p:cNvSpPr/>
          <p:nvPr/>
        </p:nvSpPr>
        <p:spPr>
          <a:xfrm>
            <a:off x="9465453" y="981401"/>
            <a:ext cx="1103779" cy="307820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正方形/長方形 34"/>
          <p:cNvSpPr/>
          <p:nvPr/>
        </p:nvSpPr>
        <p:spPr>
          <a:xfrm>
            <a:off x="10828448" y="1003229"/>
            <a:ext cx="1103779" cy="3080116"/>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正方形/長方形 35"/>
          <p:cNvSpPr/>
          <p:nvPr/>
        </p:nvSpPr>
        <p:spPr>
          <a:xfrm>
            <a:off x="7716709" y="4724282"/>
            <a:ext cx="2492990" cy="369332"/>
          </a:xfrm>
          <a:prstGeom prst="rect">
            <a:avLst/>
          </a:prstGeom>
        </p:spPr>
        <p:txBody>
          <a:bodyPr wrap="none">
            <a:spAutoFit/>
          </a:bodyPr>
          <a:lstStyle/>
          <a:p>
            <a:r>
              <a:rPr lang="ja-JP" altLang="en-US" dirty="0"/>
              <a:t>工場（安城第一工場）</a:t>
            </a:r>
          </a:p>
        </p:txBody>
      </p:sp>
      <p:sp>
        <p:nvSpPr>
          <p:cNvPr id="37" name="正方形/長方形 36"/>
          <p:cNvSpPr/>
          <p:nvPr/>
        </p:nvSpPr>
        <p:spPr>
          <a:xfrm>
            <a:off x="5471656" y="4128861"/>
            <a:ext cx="646331" cy="369332"/>
          </a:xfrm>
          <a:prstGeom prst="rect">
            <a:avLst/>
          </a:prstGeom>
        </p:spPr>
        <p:txBody>
          <a:bodyPr wrap="none">
            <a:spAutoFit/>
          </a:bodyPr>
          <a:lstStyle/>
          <a:p>
            <a:r>
              <a:rPr lang="ja-JP" altLang="en-US" dirty="0"/>
              <a:t>受入</a:t>
            </a:r>
          </a:p>
        </p:txBody>
      </p:sp>
      <p:sp>
        <p:nvSpPr>
          <p:cNvPr id="38" name="正方形/長方形 37"/>
          <p:cNvSpPr/>
          <p:nvPr/>
        </p:nvSpPr>
        <p:spPr>
          <a:xfrm>
            <a:off x="6870257" y="4174430"/>
            <a:ext cx="646331" cy="369332"/>
          </a:xfrm>
          <a:prstGeom prst="rect">
            <a:avLst/>
          </a:prstGeom>
        </p:spPr>
        <p:txBody>
          <a:bodyPr wrap="none">
            <a:spAutoFit/>
          </a:bodyPr>
          <a:lstStyle/>
          <a:p>
            <a:r>
              <a:rPr lang="ja-JP" altLang="en-US" dirty="0"/>
              <a:t>格納</a:t>
            </a:r>
          </a:p>
        </p:txBody>
      </p:sp>
      <p:sp>
        <p:nvSpPr>
          <p:cNvPr id="39" name="正方形/長方形 38"/>
          <p:cNvSpPr/>
          <p:nvPr/>
        </p:nvSpPr>
        <p:spPr>
          <a:xfrm>
            <a:off x="8292595" y="4172517"/>
            <a:ext cx="646331" cy="369332"/>
          </a:xfrm>
          <a:prstGeom prst="rect">
            <a:avLst/>
          </a:prstGeom>
        </p:spPr>
        <p:txBody>
          <a:bodyPr wrap="none">
            <a:spAutoFit/>
          </a:bodyPr>
          <a:lstStyle/>
          <a:p>
            <a:r>
              <a:rPr lang="ja-JP" altLang="en-US" dirty="0"/>
              <a:t>集荷</a:t>
            </a:r>
          </a:p>
        </p:txBody>
      </p:sp>
      <p:sp>
        <p:nvSpPr>
          <p:cNvPr id="40" name="正方形/長方形 39"/>
          <p:cNvSpPr/>
          <p:nvPr/>
        </p:nvSpPr>
        <p:spPr>
          <a:xfrm>
            <a:off x="9728694" y="4148777"/>
            <a:ext cx="646331" cy="369332"/>
          </a:xfrm>
          <a:prstGeom prst="rect">
            <a:avLst/>
          </a:prstGeom>
        </p:spPr>
        <p:txBody>
          <a:bodyPr wrap="none">
            <a:spAutoFit/>
          </a:bodyPr>
          <a:lstStyle/>
          <a:p>
            <a:r>
              <a:rPr lang="ja-JP" altLang="en-US" dirty="0"/>
              <a:t>製造</a:t>
            </a:r>
          </a:p>
        </p:txBody>
      </p:sp>
      <p:sp>
        <p:nvSpPr>
          <p:cNvPr id="41" name="正方形/長方形 40"/>
          <p:cNvSpPr/>
          <p:nvPr/>
        </p:nvSpPr>
        <p:spPr>
          <a:xfrm>
            <a:off x="11091689" y="4182475"/>
            <a:ext cx="646331" cy="369332"/>
          </a:xfrm>
          <a:prstGeom prst="rect">
            <a:avLst/>
          </a:prstGeom>
        </p:spPr>
        <p:txBody>
          <a:bodyPr wrap="none">
            <a:spAutoFit/>
          </a:bodyPr>
          <a:lstStyle/>
          <a:p>
            <a:r>
              <a:rPr lang="ja-JP" altLang="en-US" dirty="0"/>
              <a:t>出荷</a:t>
            </a:r>
          </a:p>
        </p:txBody>
      </p:sp>
      <p:sp>
        <p:nvSpPr>
          <p:cNvPr id="44" name="正方形/長方形 43"/>
          <p:cNvSpPr/>
          <p:nvPr/>
        </p:nvSpPr>
        <p:spPr>
          <a:xfrm>
            <a:off x="7110333" y="2386519"/>
            <a:ext cx="3718115" cy="369332"/>
          </a:xfrm>
          <a:prstGeom prst="rect">
            <a:avLst/>
          </a:prstGeom>
          <a:solidFill>
            <a:srgbClr val="FFFF00"/>
          </a:solidFill>
        </p:spPr>
        <p:txBody>
          <a:bodyPr wrap="square">
            <a:spAutoFit/>
          </a:bodyPr>
          <a:lstStyle/>
          <a:p>
            <a:r>
              <a:rPr lang="ja-JP" altLang="en-US" dirty="0"/>
              <a:t>工場内の流れは動画で説明</a:t>
            </a:r>
          </a:p>
        </p:txBody>
      </p:sp>
      <p:sp>
        <p:nvSpPr>
          <p:cNvPr id="45" name="テキスト ボックス 44">
            <a:extLst>
              <a:ext uri="{FF2B5EF4-FFF2-40B4-BE49-F238E27FC236}">
                <a16:creationId xmlns:a16="http://schemas.microsoft.com/office/drawing/2014/main" xmlns="" id="{A3939E41-27CA-45CA-85A6-8EEC0E242A15}"/>
              </a:ext>
            </a:extLst>
          </p:cNvPr>
          <p:cNvSpPr txBox="1"/>
          <p:nvPr/>
        </p:nvSpPr>
        <p:spPr>
          <a:xfrm>
            <a:off x="6994358" y="5835930"/>
            <a:ext cx="5312502" cy="646331"/>
          </a:xfrm>
          <a:prstGeom prst="rect">
            <a:avLst/>
          </a:prstGeom>
          <a:noFill/>
        </p:spPr>
        <p:txBody>
          <a:bodyPr wrap="square" rtlCol="0">
            <a:spAutoFit/>
          </a:bodyPr>
          <a:lstStyle/>
          <a:p>
            <a:r>
              <a:rPr lang="ja-JP" altLang="en-US" dirty="0"/>
              <a:t>運転手がフォークリフトで荷下ろし、</a:t>
            </a:r>
            <a:endParaRPr lang="en-US" altLang="ja-JP" dirty="0"/>
          </a:p>
          <a:p>
            <a:r>
              <a:rPr lang="ja-JP" altLang="en-US" dirty="0"/>
              <a:t>工場内（一時仮置き場）に運んでいく</a:t>
            </a:r>
            <a:endParaRPr lang="en-US" altLang="ja-JP" dirty="0"/>
          </a:p>
        </p:txBody>
      </p:sp>
      <p:sp>
        <p:nvSpPr>
          <p:cNvPr id="2" name="吹き出し: 角を丸めた四角形 1">
            <a:extLst>
              <a:ext uri="{FF2B5EF4-FFF2-40B4-BE49-F238E27FC236}">
                <a16:creationId xmlns:a16="http://schemas.microsoft.com/office/drawing/2014/main" xmlns="" id="{0C82237E-D7D3-4888-848E-D92E19B2910C}"/>
              </a:ext>
            </a:extLst>
          </p:cNvPr>
          <p:cNvSpPr/>
          <p:nvPr/>
        </p:nvSpPr>
        <p:spPr>
          <a:xfrm>
            <a:off x="4387516" y="4645100"/>
            <a:ext cx="2606842" cy="1892531"/>
          </a:xfrm>
          <a:prstGeom prst="wedgeRoundRectCallout">
            <a:avLst>
              <a:gd name="adj1" fmla="val -10381"/>
              <a:gd name="adj2" fmla="val -91189"/>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42" name="図 41">
            <a:extLst>
              <a:ext uri="{FF2B5EF4-FFF2-40B4-BE49-F238E27FC236}">
                <a16:creationId xmlns:a16="http://schemas.microsoft.com/office/drawing/2014/main" xmlns="" id="{ABF0166E-601F-4BB2-981D-73AB556D992B}"/>
              </a:ext>
            </a:extLst>
          </p:cNvPr>
          <p:cNvPicPr>
            <a:picLocks noChangeAspect="1"/>
          </p:cNvPicPr>
          <p:nvPr/>
        </p:nvPicPr>
        <p:blipFill>
          <a:blip r:embed="rId3"/>
          <a:stretch>
            <a:fillRect/>
          </a:stretch>
        </p:blipFill>
        <p:spPr>
          <a:xfrm>
            <a:off x="4617909" y="4815471"/>
            <a:ext cx="2109732" cy="1467113"/>
          </a:xfrm>
          <a:prstGeom prst="rect">
            <a:avLst/>
          </a:prstGeom>
        </p:spPr>
      </p:pic>
      <p:pic>
        <p:nvPicPr>
          <p:cNvPr id="9" name="図 8"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19" y="761930"/>
            <a:ext cx="838200" cy="622300"/>
          </a:xfrm>
          <a:prstGeom prst="rect">
            <a:avLst/>
          </a:prstGeom>
        </p:spPr>
      </p:pic>
      <p:sp>
        <p:nvSpPr>
          <p:cNvPr id="43" name="正方形/長方形 42">
            <a:extLst>
              <a:ext uri="{FF2B5EF4-FFF2-40B4-BE49-F238E27FC236}">
                <a16:creationId xmlns:a16="http://schemas.microsoft.com/office/drawing/2014/main" xmlns="" id="{C95505B6-6329-495C-893E-115C8A37AE2D}"/>
              </a:ext>
            </a:extLst>
          </p:cNvPr>
          <p:cNvSpPr/>
          <p:nvPr/>
        </p:nvSpPr>
        <p:spPr>
          <a:xfrm>
            <a:off x="2822830" y="1371419"/>
            <a:ext cx="1082348" cy="307777"/>
          </a:xfrm>
          <a:prstGeom prst="rect">
            <a:avLst/>
          </a:prstGeom>
        </p:spPr>
        <p:txBody>
          <a:bodyPr wrap="none">
            <a:spAutoFit/>
          </a:bodyPr>
          <a:lstStyle/>
          <a:p>
            <a:r>
              <a:rPr lang="ja-JP" altLang="en-US" sz="1400" dirty="0"/>
              <a:t>１割ぐらい</a:t>
            </a:r>
          </a:p>
        </p:txBody>
      </p:sp>
      <p:sp>
        <p:nvSpPr>
          <p:cNvPr id="46" name="正方形/長方形 45">
            <a:extLst>
              <a:ext uri="{FF2B5EF4-FFF2-40B4-BE49-F238E27FC236}">
                <a16:creationId xmlns:a16="http://schemas.microsoft.com/office/drawing/2014/main" xmlns="" id="{D559E6A0-01C9-47B4-8507-0B32CA2A07E3}"/>
              </a:ext>
            </a:extLst>
          </p:cNvPr>
          <p:cNvSpPr/>
          <p:nvPr/>
        </p:nvSpPr>
        <p:spPr>
          <a:xfrm>
            <a:off x="3946136" y="3308554"/>
            <a:ext cx="998991" cy="307777"/>
          </a:xfrm>
          <a:prstGeom prst="rect">
            <a:avLst/>
          </a:prstGeom>
        </p:spPr>
        <p:txBody>
          <a:bodyPr wrap="none">
            <a:spAutoFit/>
          </a:bodyPr>
          <a:lstStyle/>
          <a:p>
            <a:r>
              <a:rPr lang="en-US" altLang="ja-JP" sz="1400" dirty="0"/>
              <a:t>9</a:t>
            </a:r>
            <a:r>
              <a:rPr lang="ja-JP" altLang="en-US" sz="1400" dirty="0"/>
              <a:t>割ぐらい</a:t>
            </a:r>
          </a:p>
        </p:txBody>
      </p:sp>
    </p:spTree>
    <p:extLst>
      <p:ext uri="{BB962C8B-B14F-4D97-AF65-F5344CB8AC3E}">
        <p14:creationId xmlns:p14="http://schemas.microsoft.com/office/powerpoint/2010/main" val="254551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37245" y="2728230"/>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C</a:t>
            </a:r>
            <a:endParaRPr kumimoji="1" lang="ja-JP" altLang="en-US" dirty="0">
              <a:solidFill>
                <a:schemeClr val="tx1"/>
              </a:solidFill>
            </a:endParaRPr>
          </a:p>
        </p:txBody>
      </p:sp>
      <p:sp>
        <p:nvSpPr>
          <p:cNvPr id="3" name="テキスト プレースホルダー 2"/>
          <p:cNvSpPr>
            <a:spLocks noGrp="1"/>
          </p:cNvSpPr>
          <p:nvPr>
            <p:ph type="body" sz="quarter" idx="20"/>
          </p:nvPr>
        </p:nvSpPr>
        <p:spPr/>
        <p:txBody>
          <a:bodyPr/>
          <a:lstStyle/>
          <a:p>
            <a:r>
              <a:rPr lang="en-US" altLang="ja-JP" dirty="0"/>
              <a:t>T403</a:t>
            </a:r>
            <a:r>
              <a:rPr lang="ja-JP" altLang="en-US" dirty="0"/>
              <a:t>モノの流れ：データの流れ</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6" name="正方形/長方形 5"/>
          <p:cNvSpPr/>
          <p:nvPr/>
        </p:nvSpPr>
        <p:spPr>
          <a:xfrm>
            <a:off x="439137" y="771562"/>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A</a:t>
            </a:r>
            <a:endParaRPr kumimoji="1" lang="ja-JP" altLang="en-US" dirty="0">
              <a:solidFill>
                <a:schemeClr val="tx1"/>
              </a:solidFill>
            </a:endParaRPr>
          </a:p>
        </p:txBody>
      </p:sp>
      <p:sp>
        <p:nvSpPr>
          <p:cNvPr id="7" name="正方形/長方形 6"/>
          <p:cNvSpPr/>
          <p:nvPr/>
        </p:nvSpPr>
        <p:spPr>
          <a:xfrm>
            <a:off x="551869" y="4656886"/>
            <a:ext cx="1358064" cy="646331"/>
          </a:xfrm>
          <a:prstGeom prst="rect">
            <a:avLst/>
          </a:prstGeom>
        </p:spPr>
        <p:txBody>
          <a:bodyPr wrap="none">
            <a:spAutoFit/>
          </a:bodyPr>
          <a:lstStyle/>
          <a:p>
            <a:r>
              <a:rPr lang="ja-JP" altLang="en-US" dirty="0"/>
              <a:t>仕入先</a:t>
            </a:r>
            <a:endParaRPr lang="en-US" altLang="ja-JP" dirty="0"/>
          </a:p>
          <a:p>
            <a:r>
              <a:rPr lang="ja-JP" altLang="en-US" dirty="0"/>
              <a:t>（約</a:t>
            </a:r>
            <a:r>
              <a:rPr lang="en-US" altLang="ja-JP" dirty="0"/>
              <a:t>50</a:t>
            </a:r>
            <a:r>
              <a:rPr lang="ja-JP" altLang="en-US" dirty="0"/>
              <a:t>社）</a:t>
            </a:r>
            <a:endParaRPr lang="en-US" altLang="ja-JP" dirty="0"/>
          </a:p>
        </p:txBody>
      </p:sp>
      <p:sp>
        <p:nvSpPr>
          <p:cNvPr id="8" name="正方形/長方形 7"/>
          <p:cNvSpPr/>
          <p:nvPr/>
        </p:nvSpPr>
        <p:spPr>
          <a:xfrm>
            <a:off x="2822830" y="1804268"/>
            <a:ext cx="1103779" cy="282319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a:off x="2650716" y="4678713"/>
            <a:ext cx="1967193" cy="646331"/>
          </a:xfrm>
          <a:prstGeom prst="rect">
            <a:avLst/>
          </a:prstGeom>
        </p:spPr>
        <p:txBody>
          <a:bodyPr wrap="none">
            <a:spAutoFit/>
          </a:bodyPr>
          <a:lstStyle/>
          <a:p>
            <a:r>
              <a:rPr lang="ja-JP" altLang="en-US" dirty="0"/>
              <a:t>物流センター</a:t>
            </a:r>
            <a:endParaRPr lang="en-US" altLang="ja-JP" dirty="0"/>
          </a:p>
          <a:p>
            <a:r>
              <a:rPr lang="ja-JP" altLang="en-US" dirty="0"/>
              <a:t>（西尾東物流</a:t>
            </a:r>
            <a:r>
              <a:rPr lang="en-US" altLang="ja-JP" dirty="0"/>
              <a:t>C</a:t>
            </a:r>
            <a:r>
              <a:rPr lang="ja-JP" altLang="en-US" dirty="0"/>
              <a:t>）</a:t>
            </a:r>
          </a:p>
        </p:txBody>
      </p:sp>
      <p:sp>
        <p:nvSpPr>
          <p:cNvPr id="11" name="正方形/長方形 10"/>
          <p:cNvSpPr/>
          <p:nvPr/>
        </p:nvSpPr>
        <p:spPr>
          <a:xfrm>
            <a:off x="5040362" y="791477"/>
            <a:ext cx="7006247" cy="3834070"/>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421" y="2601069"/>
            <a:ext cx="838200" cy="622300"/>
          </a:xfrm>
          <a:prstGeom prst="rect">
            <a:avLst/>
          </a:prstGeom>
        </p:spPr>
      </p:pic>
      <p:sp>
        <p:nvSpPr>
          <p:cNvPr id="13" name="正方形/長方形 12"/>
          <p:cNvSpPr/>
          <p:nvPr/>
        </p:nvSpPr>
        <p:spPr>
          <a:xfrm>
            <a:off x="449115" y="174300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B</a:t>
            </a:r>
            <a:endParaRPr kumimoji="1" lang="ja-JP" altLang="en-US" dirty="0">
              <a:solidFill>
                <a:schemeClr val="tx1"/>
              </a:solidFill>
            </a:endParaRPr>
          </a:p>
        </p:txBody>
      </p:sp>
      <p:sp>
        <p:nvSpPr>
          <p:cNvPr id="15" name="正方形/長方形 14"/>
          <p:cNvSpPr/>
          <p:nvPr/>
        </p:nvSpPr>
        <p:spPr>
          <a:xfrm>
            <a:off x="437245" y="370943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D</a:t>
            </a:r>
            <a:endParaRPr kumimoji="1" lang="ja-JP" altLang="en-US" dirty="0">
              <a:solidFill>
                <a:schemeClr val="tx1"/>
              </a:solidFill>
            </a:endParaRPr>
          </a:p>
        </p:txBody>
      </p:sp>
      <p:pic>
        <p:nvPicPr>
          <p:cNvPr id="16" name="図 1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72" y="1764219"/>
            <a:ext cx="838200" cy="622300"/>
          </a:xfrm>
          <a:prstGeom prst="rect">
            <a:avLst/>
          </a:prstGeom>
        </p:spPr>
      </p:pic>
      <p:pic>
        <p:nvPicPr>
          <p:cNvPr id="17" name="図 16"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2666354"/>
            <a:ext cx="838200" cy="622300"/>
          </a:xfrm>
          <a:prstGeom prst="rect">
            <a:avLst/>
          </a:prstGeom>
        </p:spPr>
      </p:pic>
      <p:pic>
        <p:nvPicPr>
          <p:cNvPr id="18" name="図 1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3710931"/>
            <a:ext cx="838200" cy="622300"/>
          </a:xfrm>
          <a:prstGeom prst="rect">
            <a:avLst/>
          </a:prstGeom>
        </p:spPr>
      </p:pic>
      <p:cxnSp>
        <p:nvCxnSpPr>
          <p:cNvPr id="20" name="直線矢印コネクタ 19"/>
          <p:cNvCxnSpPr>
            <a:stCxn id="6" idx="3"/>
          </p:cNvCxnSpPr>
          <p:nvPr/>
        </p:nvCxnSpPr>
        <p:spPr>
          <a:xfrm>
            <a:off x="1542916" y="1145473"/>
            <a:ext cx="3513100" cy="17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926609" y="3252431"/>
            <a:ext cx="1141275" cy="40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1586606" y="2352408"/>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1549109" y="3300111"/>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1537240" y="4309076"/>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正方形/長方形 30"/>
          <p:cNvSpPr/>
          <p:nvPr/>
        </p:nvSpPr>
        <p:spPr>
          <a:xfrm>
            <a:off x="5253998" y="983312"/>
            <a:ext cx="1103779" cy="3028811"/>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p:nvSpPr>
        <p:spPr>
          <a:xfrm>
            <a:off x="6652599" y="981401"/>
            <a:ext cx="1103779" cy="3042592"/>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highlight>
                <a:srgbClr val="FFFF00"/>
              </a:highlight>
            </a:endParaRPr>
          </a:p>
        </p:txBody>
      </p:sp>
      <p:sp>
        <p:nvSpPr>
          <p:cNvPr id="33" name="正方形/長方形 32"/>
          <p:cNvSpPr/>
          <p:nvPr/>
        </p:nvSpPr>
        <p:spPr>
          <a:xfrm>
            <a:off x="8053091" y="981400"/>
            <a:ext cx="1103779" cy="305446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4" name="正方形/長方形 33"/>
          <p:cNvSpPr/>
          <p:nvPr/>
        </p:nvSpPr>
        <p:spPr>
          <a:xfrm>
            <a:off x="9465453" y="981401"/>
            <a:ext cx="1103779" cy="307820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正方形/長方形 34"/>
          <p:cNvSpPr/>
          <p:nvPr/>
        </p:nvSpPr>
        <p:spPr>
          <a:xfrm>
            <a:off x="10828448" y="1003229"/>
            <a:ext cx="1103779" cy="3080116"/>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正方形/長方形 35"/>
          <p:cNvSpPr/>
          <p:nvPr/>
        </p:nvSpPr>
        <p:spPr>
          <a:xfrm>
            <a:off x="7716709" y="4724282"/>
            <a:ext cx="2492990" cy="369332"/>
          </a:xfrm>
          <a:prstGeom prst="rect">
            <a:avLst/>
          </a:prstGeom>
        </p:spPr>
        <p:txBody>
          <a:bodyPr wrap="none">
            <a:spAutoFit/>
          </a:bodyPr>
          <a:lstStyle/>
          <a:p>
            <a:r>
              <a:rPr lang="ja-JP" altLang="en-US" dirty="0"/>
              <a:t>工場（安城第一工場）</a:t>
            </a:r>
          </a:p>
        </p:txBody>
      </p:sp>
      <p:sp>
        <p:nvSpPr>
          <p:cNvPr id="37" name="正方形/長方形 36"/>
          <p:cNvSpPr/>
          <p:nvPr/>
        </p:nvSpPr>
        <p:spPr>
          <a:xfrm>
            <a:off x="5471656" y="4128861"/>
            <a:ext cx="646331" cy="369332"/>
          </a:xfrm>
          <a:prstGeom prst="rect">
            <a:avLst/>
          </a:prstGeom>
        </p:spPr>
        <p:txBody>
          <a:bodyPr wrap="none">
            <a:spAutoFit/>
          </a:bodyPr>
          <a:lstStyle/>
          <a:p>
            <a:r>
              <a:rPr lang="ja-JP" altLang="en-US" dirty="0"/>
              <a:t>受入</a:t>
            </a:r>
          </a:p>
        </p:txBody>
      </p:sp>
      <p:sp>
        <p:nvSpPr>
          <p:cNvPr id="38" name="正方形/長方形 37"/>
          <p:cNvSpPr/>
          <p:nvPr/>
        </p:nvSpPr>
        <p:spPr>
          <a:xfrm>
            <a:off x="6870257" y="4174430"/>
            <a:ext cx="646331" cy="369332"/>
          </a:xfrm>
          <a:prstGeom prst="rect">
            <a:avLst/>
          </a:prstGeom>
        </p:spPr>
        <p:txBody>
          <a:bodyPr wrap="none">
            <a:spAutoFit/>
          </a:bodyPr>
          <a:lstStyle/>
          <a:p>
            <a:r>
              <a:rPr lang="ja-JP" altLang="en-US" dirty="0"/>
              <a:t>格納</a:t>
            </a:r>
          </a:p>
        </p:txBody>
      </p:sp>
      <p:sp>
        <p:nvSpPr>
          <p:cNvPr id="39" name="正方形/長方形 38"/>
          <p:cNvSpPr/>
          <p:nvPr/>
        </p:nvSpPr>
        <p:spPr>
          <a:xfrm>
            <a:off x="8292595" y="4172517"/>
            <a:ext cx="646331" cy="369332"/>
          </a:xfrm>
          <a:prstGeom prst="rect">
            <a:avLst/>
          </a:prstGeom>
        </p:spPr>
        <p:txBody>
          <a:bodyPr wrap="none">
            <a:spAutoFit/>
          </a:bodyPr>
          <a:lstStyle/>
          <a:p>
            <a:r>
              <a:rPr lang="ja-JP" altLang="en-US" dirty="0"/>
              <a:t>集荷</a:t>
            </a:r>
          </a:p>
        </p:txBody>
      </p:sp>
      <p:sp>
        <p:nvSpPr>
          <p:cNvPr id="40" name="正方形/長方形 39"/>
          <p:cNvSpPr/>
          <p:nvPr/>
        </p:nvSpPr>
        <p:spPr>
          <a:xfrm>
            <a:off x="9728694" y="4148777"/>
            <a:ext cx="646331" cy="369332"/>
          </a:xfrm>
          <a:prstGeom prst="rect">
            <a:avLst/>
          </a:prstGeom>
        </p:spPr>
        <p:txBody>
          <a:bodyPr wrap="none">
            <a:spAutoFit/>
          </a:bodyPr>
          <a:lstStyle/>
          <a:p>
            <a:r>
              <a:rPr lang="ja-JP" altLang="en-US" dirty="0"/>
              <a:t>製造</a:t>
            </a:r>
          </a:p>
        </p:txBody>
      </p:sp>
      <p:sp>
        <p:nvSpPr>
          <p:cNvPr id="41" name="正方形/長方形 40"/>
          <p:cNvSpPr/>
          <p:nvPr/>
        </p:nvSpPr>
        <p:spPr>
          <a:xfrm>
            <a:off x="11091689" y="4182475"/>
            <a:ext cx="646331" cy="369332"/>
          </a:xfrm>
          <a:prstGeom prst="rect">
            <a:avLst/>
          </a:prstGeom>
        </p:spPr>
        <p:txBody>
          <a:bodyPr wrap="none">
            <a:spAutoFit/>
          </a:bodyPr>
          <a:lstStyle/>
          <a:p>
            <a:r>
              <a:rPr lang="ja-JP" altLang="en-US" dirty="0"/>
              <a:t>出荷</a:t>
            </a:r>
          </a:p>
        </p:txBody>
      </p:sp>
      <p:sp>
        <p:nvSpPr>
          <p:cNvPr id="45" name="テキスト ボックス 44">
            <a:extLst>
              <a:ext uri="{FF2B5EF4-FFF2-40B4-BE49-F238E27FC236}">
                <a16:creationId xmlns:a16="http://schemas.microsoft.com/office/drawing/2014/main" xmlns="" id="{A3939E41-27CA-45CA-85A6-8EEC0E242A15}"/>
              </a:ext>
            </a:extLst>
          </p:cNvPr>
          <p:cNvSpPr txBox="1"/>
          <p:nvPr/>
        </p:nvSpPr>
        <p:spPr>
          <a:xfrm>
            <a:off x="6994358" y="5835930"/>
            <a:ext cx="5312502" cy="646331"/>
          </a:xfrm>
          <a:prstGeom prst="rect">
            <a:avLst/>
          </a:prstGeom>
          <a:noFill/>
        </p:spPr>
        <p:txBody>
          <a:bodyPr wrap="square" rtlCol="0">
            <a:spAutoFit/>
          </a:bodyPr>
          <a:lstStyle/>
          <a:p>
            <a:r>
              <a:rPr lang="ja-JP" altLang="en-US" dirty="0"/>
              <a:t>運転手がフォークリフトで荷下ろし、</a:t>
            </a:r>
            <a:endParaRPr lang="en-US" altLang="ja-JP" dirty="0"/>
          </a:p>
          <a:p>
            <a:r>
              <a:rPr lang="ja-JP" altLang="en-US" dirty="0"/>
              <a:t>工場内に運んでいく</a:t>
            </a:r>
            <a:endParaRPr lang="en-US" altLang="ja-JP" dirty="0"/>
          </a:p>
        </p:txBody>
      </p:sp>
      <p:sp>
        <p:nvSpPr>
          <p:cNvPr id="2" name="吹き出し: 角を丸めた四角形 1">
            <a:extLst>
              <a:ext uri="{FF2B5EF4-FFF2-40B4-BE49-F238E27FC236}">
                <a16:creationId xmlns:a16="http://schemas.microsoft.com/office/drawing/2014/main" xmlns="" id="{0C82237E-D7D3-4888-848E-D92E19B2910C}"/>
              </a:ext>
            </a:extLst>
          </p:cNvPr>
          <p:cNvSpPr/>
          <p:nvPr/>
        </p:nvSpPr>
        <p:spPr>
          <a:xfrm>
            <a:off x="4387516" y="4645100"/>
            <a:ext cx="2606842" cy="1892531"/>
          </a:xfrm>
          <a:prstGeom prst="wedgeRoundRectCallout">
            <a:avLst>
              <a:gd name="adj1" fmla="val -10381"/>
              <a:gd name="adj2" fmla="val -91189"/>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42" name="図 41">
            <a:extLst>
              <a:ext uri="{FF2B5EF4-FFF2-40B4-BE49-F238E27FC236}">
                <a16:creationId xmlns:a16="http://schemas.microsoft.com/office/drawing/2014/main" xmlns="" id="{ABF0166E-601F-4BB2-981D-73AB556D992B}"/>
              </a:ext>
            </a:extLst>
          </p:cNvPr>
          <p:cNvPicPr>
            <a:picLocks noChangeAspect="1"/>
          </p:cNvPicPr>
          <p:nvPr/>
        </p:nvPicPr>
        <p:blipFill>
          <a:blip r:embed="rId3"/>
          <a:stretch>
            <a:fillRect/>
          </a:stretch>
        </p:blipFill>
        <p:spPr>
          <a:xfrm>
            <a:off x="4617909" y="4815471"/>
            <a:ext cx="2109732" cy="1467113"/>
          </a:xfrm>
          <a:prstGeom prst="rect">
            <a:avLst/>
          </a:prstGeom>
        </p:spPr>
      </p:pic>
      <p:pic>
        <p:nvPicPr>
          <p:cNvPr id="9" name="図 8"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19" y="761930"/>
            <a:ext cx="838200" cy="622300"/>
          </a:xfrm>
          <a:prstGeom prst="rect">
            <a:avLst/>
          </a:prstGeom>
        </p:spPr>
      </p:pic>
      <p:sp>
        <p:nvSpPr>
          <p:cNvPr id="43" name="正方形/長方形 42">
            <a:extLst>
              <a:ext uri="{FF2B5EF4-FFF2-40B4-BE49-F238E27FC236}">
                <a16:creationId xmlns:a16="http://schemas.microsoft.com/office/drawing/2014/main" xmlns="" id="{C95505B6-6329-495C-893E-115C8A37AE2D}"/>
              </a:ext>
            </a:extLst>
          </p:cNvPr>
          <p:cNvSpPr/>
          <p:nvPr/>
        </p:nvSpPr>
        <p:spPr>
          <a:xfrm>
            <a:off x="2822830" y="1371419"/>
            <a:ext cx="1082348" cy="307777"/>
          </a:xfrm>
          <a:prstGeom prst="rect">
            <a:avLst/>
          </a:prstGeom>
        </p:spPr>
        <p:txBody>
          <a:bodyPr wrap="none">
            <a:spAutoFit/>
          </a:bodyPr>
          <a:lstStyle/>
          <a:p>
            <a:r>
              <a:rPr lang="ja-JP" altLang="en-US" sz="1400" dirty="0"/>
              <a:t>１割ぐらい</a:t>
            </a:r>
          </a:p>
        </p:txBody>
      </p:sp>
      <p:sp>
        <p:nvSpPr>
          <p:cNvPr id="46" name="正方形/長方形 45">
            <a:extLst>
              <a:ext uri="{FF2B5EF4-FFF2-40B4-BE49-F238E27FC236}">
                <a16:creationId xmlns:a16="http://schemas.microsoft.com/office/drawing/2014/main" xmlns="" id="{D559E6A0-01C9-47B4-8507-0B32CA2A07E3}"/>
              </a:ext>
            </a:extLst>
          </p:cNvPr>
          <p:cNvSpPr/>
          <p:nvPr/>
        </p:nvSpPr>
        <p:spPr>
          <a:xfrm>
            <a:off x="3946136" y="3308554"/>
            <a:ext cx="998991" cy="307777"/>
          </a:xfrm>
          <a:prstGeom prst="rect">
            <a:avLst/>
          </a:prstGeom>
        </p:spPr>
        <p:txBody>
          <a:bodyPr wrap="none">
            <a:spAutoFit/>
          </a:bodyPr>
          <a:lstStyle/>
          <a:p>
            <a:r>
              <a:rPr lang="en-US" altLang="ja-JP" sz="1400" dirty="0"/>
              <a:t>9</a:t>
            </a:r>
            <a:r>
              <a:rPr lang="ja-JP" altLang="en-US" sz="1400" dirty="0"/>
              <a:t>割ぐらい</a:t>
            </a:r>
          </a:p>
        </p:txBody>
      </p:sp>
      <p:sp>
        <p:nvSpPr>
          <p:cNvPr id="5" name="矢印: 上 4">
            <a:extLst>
              <a:ext uri="{FF2B5EF4-FFF2-40B4-BE49-F238E27FC236}">
                <a16:creationId xmlns:a16="http://schemas.microsoft.com/office/drawing/2014/main" xmlns="" id="{26DC864E-7EC0-4296-A874-0EB3D7B0DF0E}"/>
              </a:ext>
            </a:extLst>
          </p:cNvPr>
          <p:cNvSpPr/>
          <p:nvPr/>
        </p:nvSpPr>
        <p:spPr>
          <a:xfrm>
            <a:off x="3112370" y="257118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47" name="正方形/長方形 46">
            <a:extLst>
              <a:ext uri="{FF2B5EF4-FFF2-40B4-BE49-F238E27FC236}">
                <a16:creationId xmlns:a16="http://schemas.microsoft.com/office/drawing/2014/main" xmlns="" id="{69E17A50-7436-4532-88AB-0BD6DB2CC554}"/>
              </a:ext>
            </a:extLst>
          </p:cNvPr>
          <p:cNvSpPr/>
          <p:nvPr/>
        </p:nvSpPr>
        <p:spPr>
          <a:xfrm>
            <a:off x="2920006" y="2263408"/>
            <a:ext cx="902811" cy="307777"/>
          </a:xfrm>
          <a:prstGeom prst="rect">
            <a:avLst/>
          </a:prstGeom>
          <a:solidFill>
            <a:schemeClr val="bg1"/>
          </a:solidFill>
        </p:spPr>
        <p:txBody>
          <a:bodyPr wrap="none">
            <a:spAutoFit/>
          </a:bodyPr>
          <a:lstStyle/>
          <a:p>
            <a:r>
              <a:rPr lang="ja-JP" altLang="en-US" sz="1400" dirty="0">
                <a:solidFill>
                  <a:srgbClr val="00B050"/>
                </a:solidFill>
              </a:rPr>
              <a:t>検収日時</a:t>
            </a:r>
          </a:p>
        </p:txBody>
      </p:sp>
      <p:sp>
        <p:nvSpPr>
          <p:cNvPr id="48" name="矢印: 上 47">
            <a:extLst>
              <a:ext uri="{FF2B5EF4-FFF2-40B4-BE49-F238E27FC236}">
                <a16:creationId xmlns:a16="http://schemas.microsoft.com/office/drawing/2014/main" xmlns="" id="{B7B24AEE-462F-4A95-A1AB-D093F8D9FEE4}"/>
              </a:ext>
            </a:extLst>
          </p:cNvPr>
          <p:cNvSpPr/>
          <p:nvPr/>
        </p:nvSpPr>
        <p:spPr>
          <a:xfrm>
            <a:off x="309553" y="255893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49" name="正方形/長方形 48">
            <a:extLst>
              <a:ext uri="{FF2B5EF4-FFF2-40B4-BE49-F238E27FC236}">
                <a16:creationId xmlns:a16="http://schemas.microsoft.com/office/drawing/2014/main" xmlns="" id="{7927E22C-93C2-4A98-8AF8-D29DD409B1F0}"/>
              </a:ext>
            </a:extLst>
          </p:cNvPr>
          <p:cNvSpPr/>
          <p:nvPr/>
        </p:nvSpPr>
        <p:spPr>
          <a:xfrm>
            <a:off x="159227" y="2243219"/>
            <a:ext cx="902811" cy="307777"/>
          </a:xfrm>
          <a:prstGeom prst="rect">
            <a:avLst/>
          </a:prstGeom>
          <a:solidFill>
            <a:schemeClr val="bg1"/>
          </a:solidFill>
        </p:spPr>
        <p:txBody>
          <a:bodyPr wrap="none">
            <a:spAutoFit/>
          </a:bodyPr>
          <a:lstStyle/>
          <a:p>
            <a:r>
              <a:rPr lang="ja-JP" altLang="en-US" sz="1400" dirty="0">
                <a:solidFill>
                  <a:srgbClr val="00B050"/>
                </a:solidFill>
              </a:rPr>
              <a:t>印刷日時</a:t>
            </a:r>
          </a:p>
        </p:txBody>
      </p:sp>
      <p:sp>
        <p:nvSpPr>
          <p:cNvPr id="50" name="矢印: 上 49">
            <a:extLst>
              <a:ext uri="{FF2B5EF4-FFF2-40B4-BE49-F238E27FC236}">
                <a16:creationId xmlns:a16="http://schemas.microsoft.com/office/drawing/2014/main" xmlns="" id="{BD29191E-8360-409E-9BB2-301285878D2D}"/>
              </a:ext>
            </a:extLst>
          </p:cNvPr>
          <p:cNvSpPr/>
          <p:nvPr/>
        </p:nvSpPr>
        <p:spPr>
          <a:xfrm>
            <a:off x="6410283" y="255893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1" name="正方形/長方形 50">
            <a:extLst>
              <a:ext uri="{FF2B5EF4-FFF2-40B4-BE49-F238E27FC236}">
                <a16:creationId xmlns:a16="http://schemas.microsoft.com/office/drawing/2014/main" xmlns="" id="{F4138A43-0317-4E0F-BC5B-A3787DE72AA6}"/>
              </a:ext>
            </a:extLst>
          </p:cNvPr>
          <p:cNvSpPr/>
          <p:nvPr/>
        </p:nvSpPr>
        <p:spPr>
          <a:xfrm>
            <a:off x="6201193" y="2248363"/>
            <a:ext cx="902811" cy="307777"/>
          </a:xfrm>
          <a:prstGeom prst="rect">
            <a:avLst/>
          </a:prstGeom>
          <a:solidFill>
            <a:schemeClr val="bg1"/>
          </a:solidFill>
        </p:spPr>
        <p:txBody>
          <a:bodyPr wrap="none">
            <a:spAutoFit/>
          </a:bodyPr>
          <a:lstStyle/>
          <a:p>
            <a:r>
              <a:rPr lang="ja-JP" altLang="en-US" sz="1400" dirty="0">
                <a:solidFill>
                  <a:srgbClr val="00B050"/>
                </a:solidFill>
              </a:rPr>
              <a:t>入庫日時</a:t>
            </a:r>
          </a:p>
        </p:txBody>
      </p:sp>
      <p:sp>
        <p:nvSpPr>
          <p:cNvPr id="52" name="矢印: 上 51">
            <a:extLst>
              <a:ext uri="{FF2B5EF4-FFF2-40B4-BE49-F238E27FC236}">
                <a16:creationId xmlns:a16="http://schemas.microsoft.com/office/drawing/2014/main" xmlns="" id="{CB46C69F-BAC0-41B9-B89A-B3F68D6D723B}"/>
              </a:ext>
            </a:extLst>
          </p:cNvPr>
          <p:cNvSpPr/>
          <p:nvPr/>
        </p:nvSpPr>
        <p:spPr>
          <a:xfrm>
            <a:off x="7516588" y="2604627"/>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3" name="正方形/長方形 52">
            <a:extLst>
              <a:ext uri="{FF2B5EF4-FFF2-40B4-BE49-F238E27FC236}">
                <a16:creationId xmlns:a16="http://schemas.microsoft.com/office/drawing/2014/main" xmlns="" id="{77AE314F-C85A-4AE8-8394-BD625F9136A5}"/>
              </a:ext>
            </a:extLst>
          </p:cNvPr>
          <p:cNvSpPr/>
          <p:nvPr/>
        </p:nvSpPr>
        <p:spPr>
          <a:xfrm>
            <a:off x="7323137" y="2251158"/>
            <a:ext cx="902811" cy="307777"/>
          </a:xfrm>
          <a:prstGeom prst="rect">
            <a:avLst/>
          </a:prstGeom>
          <a:solidFill>
            <a:schemeClr val="bg1"/>
          </a:solidFill>
        </p:spPr>
        <p:txBody>
          <a:bodyPr wrap="none">
            <a:spAutoFit/>
          </a:bodyPr>
          <a:lstStyle/>
          <a:p>
            <a:r>
              <a:rPr lang="ja-JP" altLang="en-US" sz="1400" dirty="0">
                <a:solidFill>
                  <a:srgbClr val="00B050"/>
                </a:solidFill>
              </a:rPr>
              <a:t>出庫日時</a:t>
            </a:r>
          </a:p>
        </p:txBody>
      </p:sp>
      <p:sp>
        <p:nvSpPr>
          <p:cNvPr id="54" name="矢印: 上 53">
            <a:extLst>
              <a:ext uri="{FF2B5EF4-FFF2-40B4-BE49-F238E27FC236}">
                <a16:creationId xmlns:a16="http://schemas.microsoft.com/office/drawing/2014/main" xmlns="" id="{8458811E-758C-48C8-BD82-D2D3AAF8591A}"/>
              </a:ext>
            </a:extLst>
          </p:cNvPr>
          <p:cNvSpPr/>
          <p:nvPr/>
        </p:nvSpPr>
        <p:spPr>
          <a:xfrm>
            <a:off x="10326916" y="264864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5" name="正方形/長方形 54">
            <a:extLst>
              <a:ext uri="{FF2B5EF4-FFF2-40B4-BE49-F238E27FC236}">
                <a16:creationId xmlns:a16="http://schemas.microsoft.com/office/drawing/2014/main" xmlns="" id="{ADAA1FC0-3A73-4783-B62A-3E81EE748FE8}"/>
              </a:ext>
            </a:extLst>
          </p:cNvPr>
          <p:cNvSpPr/>
          <p:nvPr/>
        </p:nvSpPr>
        <p:spPr>
          <a:xfrm>
            <a:off x="10150334" y="2321315"/>
            <a:ext cx="902811" cy="307777"/>
          </a:xfrm>
          <a:prstGeom prst="rect">
            <a:avLst/>
          </a:prstGeom>
          <a:solidFill>
            <a:schemeClr val="bg1"/>
          </a:solidFill>
        </p:spPr>
        <p:txBody>
          <a:bodyPr wrap="none">
            <a:spAutoFit/>
          </a:bodyPr>
          <a:lstStyle/>
          <a:p>
            <a:r>
              <a:rPr lang="ja-JP" altLang="en-US" sz="1400" dirty="0">
                <a:solidFill>
                  <a:srgbClr val="00B050"/>
                </a:solidFill>
              </a:rPr>
              <a:t>回収日時</a:t>
            </a:r>
          </a:p>
        </p:txBody>
      </p:sp>
      <p:sp>
        <p:nvSpPr>
          <p:cNvPr id="56" name="矢印: 上 55">
            <a:extLst>
              <a:ext uri="{FF2B5EF4-FFF2-40B4-BE49-F238E27FC236}">
                <a16:creationId xmlns:a16="http://schemas.microsoft.com/office/drawing/2014/main" xmlns="" id="{2CB3FCC6-7D7B-4D97-9945-5ED2E91C7A89}"/>
              </a:ext>
            </a:extLst>
          </p:cNvPr>
          <p:cNvSpPr/>
          <p:nvPr/>
        </p:nvSpPr>
        <p:spPr>
          <a:xfrm>
            <a:off x="309639" y="5498731"/>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7" name="正方形/長方形 56">
            <a:extLst>
              <a:ext uri="{FF2B5EF4-FFF2-40B4-BE49-F238E27FC236}">
                <a16:creationId xmlns:a16="http://schemas.microsoft.com/office/drawing/2014/main" xmlns="" id="{88DF1D6A-DE57-436E-97D8-0D01CEB3C300}"/>
              </a:ext>
            </a:extLst>
          </p:cNvPr>
          <p:cNvSpPr/>
          <p:nvPr/>
        </p:nvSpPr>
        <p:spPr>
          <a:xfrm>
            <a:off x="794185" y="5851318"/>
            <a:ext cx="2877711" cy="307777"/>
          </a:xfrm>
          <a:prstGeom prst="rect">
            <a:avLst/>
          </a:prstGeom>
          <a:solidFill>
            <a:schemeClr val="bg1"/>
          </a:solidFill>
        </p:spPr>
        <p:txBody>
          <a:bodyPr wrap="none">
            <a:spAutoFit/>
          </a:bodyPr>
          <a:lstStyle/>
          <a:p>
            <a:r>
              <a:rPr lang="ja-JP" altLang="en-US" sz="1400" dirty="0">
                <a:solidFill>
                  <a:srgbClr val="00B050"/>
                </a:solidFill>
              </a:rPr>
              <a:t>通過情報が取れているタイミング</a:t>
            </a:r>
          </a:p>
        </p:txBody>
      </p:sp>
      <p:sp>
        <p:nvSpPr>
          <p:cNvPr id="58" name="矢印: 上 57">
            <a:extLst>
              <a:ext uri="{FF2B5EF4-FFF2-40B4-BE49-F238E27FC236}">
                <a16:creationId xmlns:a16="http://schemas.microsoft.com/office/drawing/2014/main" xmlns="" id="{03D127C4-7CE0-48D8-A68B-CC36EAAA7CA6}"/>
              </a:ext>
            </a:extLst>
          </p:cNvPr>
          <p:cNvSpPr/>
          <p:nvPr/>
        </p:nvSpPr>
        <p:spPr>
          <a:xfrm>
            <a:off x="5580827" y="553919"/>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9" name="正方形/長方形 58">
            <a:extLst>
              <a:ext uri="{FF2B5EF4-FFF2-40B4-BE49-F238E27FC236}">
                <a16:creationId xmlns:a16="http://schemas.microsoft.com/office/drawing/2014/main" xmlns="" id="{AF870A2D-C125-4C81-A3F7-C8EB7503284F}"/>
              </a:ext>
            </a:extLst>
          </p:cNvPr>
          <p:cNvSpPr/>
          <p:nvPr/>
        </p:nvSpPr>
        <p:spPr>
          <a:xfrm>
            <a:off x="5371737" y="212655"/>
            <a:ext cx="902811" cy="307777"/>
          </a:xfrm>
          <a:prstGeom prst="rect">
            <a:avLst/>
          </a:prstGeom>
          <a:solidFill>
            <a:schemeClr val="bg1"/>
          </a:solidFill>
        </p:spPr>
        <p:txBody>
          <a:bodyPr wrap="none">
            <a:spAutoFit/>
          </a:bodyPr>
          <a:lstStyle/>
          <a:p>
            <a:r>
              <a:rPr lang="ja-JP" altLang="en-US" sz="1400" dirty="0">
                <a:solidFill>
                  <a:srgbClr val="00B050"/>
                </a:solidFill>
              </a:rPr>
              <a:t>検収日時</a:t>
            </a:r>
          </a:p>
        </p:txBody>
      </p:sp>
      <p:sp>
        <p:nvSpPr>
          <p:cNvPr id="61" name="吹き出し: 角を丸めた四角形 60">
            <a:extLst>
              <a:ext uri="{FF2B5EF4-FFF2-40B4-BE49-F238E27FC236}">
                <a16:creationId xmlns:a16="http://schemas.microsoft.com/office/drawing/2014/main" xmlns="" id="{B3E9F26F-6E6B-4D0F-935F-249BCA6F2E19}"/>
              </a:ext>
            </a:extLst>
          </p:cNvPr>
          <p:cNvSpPr/>
          <p:nvPr/>
        </p:nvSpPr>
        <p:spPr>
          <a:xfrm>
            <a:off x="6475437" y="1115403"/>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solidFill>
                  <a:schemeClr val="tx1"/>
                </a:solidFill>
              </a:rPr>
              <a:t>立体倉庫</a:t>
            </a:r>
            <a:endParaRPr lang="en-US" altLang="ja-JP" sz="1400" dirty="0">
              <a:solidFill>
                <a:schemeClr val="tx1"/>
              </a:solidFill>
            </a:endParaRPr>
          </a:p>
          <a:p>
            <a:pPr algn="ctr"/>
            <a:r>
              <a:rPr kumimoji="1" lang="ja-JP" altLang="en-US" sz="1400" dirty="0">
                <a:solidFill>
                  <a:schemeClr val="tx1"/>
                </a:solidFill>
              </a:rPr>
              <a:t>（順立装置）</a:t>
            </a:r>
          </a:p>
        </p:txBody>
      </p:sp>
      <p:sp>
        <p:nvSpPr>
          <p:cNvPr id="62" name="吹き出し: 角を丸めた四角形 61">
            <a:extLst>
              <a:ext uri="{FF2B5EF4-FFF2-40B4-BE49-F238E27FC236}">
                <a16:creationId xmlns:a16="http://schemas.microsoft.com/office/drawing/2014/main" xmlns="" id="{6875469D-0002-476A-8858-E12F5A050B72}"/>
              </a:ext>
            </a:extLst>
          </p:cNvPr>
          <p:cNvSpPr/>
          <p:nvPr/>
        </p:nvSpPr>
        <p:spPr>
          <a:xfrm>
            <a:off x="7988076" y="1131939"/>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a:solidFill>
                  <a:schemeClr val="tx1"/>
                </a:solidFill>
              </a:rPr>
              <a:t>AGV</a:t>
            </a:r>
            <a:endParaRPr kumimoji="1" lang="ja-JP" altLang="en-US" sz="1400" dirty="0">
              <a:solidFill>
                <a:schemeClr val="tx1"/>
              </a:solidFill>
            </a:endParaRPr>
          </a:p>
        </p:txBody>
      </p:sp>
      <p:sp>
        <p:nvSpPr>
          <p:cNvPr id="63" name="吹き出し: 角を丸めた四角形 62">
            <a:extLst>
              <a:ext uri="{FF2B5EF4-FFF2-40B4-BE49-F238E27FC236}">
                <a16:creationId xmlns:a16="http://schemas.microsoft.com/office/drawing/2014/main" xmlns="" id="{1EFACDE3-03A8-4183-8B65-2D23BC3C656A}"/>
              </a:ext>
            </a:extLst>
          </p:cNvPr>
          <p:cNvSpPr/>
          <p:nvPr/>
        </p:nvSpPr>
        <p:spPr>
          <a:xfrm>
            <a:off x="9489636" y="1122936"/>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solidFill>
                  <a:schemeClr val="tx1"/>
                </a:solidFill>
              </a:rPr>
              <a:t>組立</a:t>
            </a:r>
            <a:endParaRPr kumimoji="1" lang="ja-JP" altLang="en-US" sz="1400" dirty="0">
              <a:solidFill>
                <a:schemeClr val="tx1"/>
              </a:solidFill>
            </a:endParaRPr>
          </a:p>
        </p:txBody>
      </p:sp>
    </p:spTree>
    <p:extLst>
      <p:ext uri="{BB962C8B-B14F-4D97-AF65-F5344CB8AC3E}">
        <p14:creationId xmlns:p14="http://schemas.microsoft.com/office/powerpoint/2010/main" val="2686339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fld id="{86CB4B4D-7CA3-9044-876B-883B54F8677D}" type="slidenum">
              <a:rPr lang="uk-UA" smtClean="0"/>
              <a:t>22</a:t>
            </a:fld>
            <a:endParaRPr lang="uk-UA"/>
          </a:p>
        </p:txBody>
      </p:sp>
      <p:sp>
        <p:nvSpPr>
          <p:cNvPr id="3" name="テキスト プレースホルダー 2"/>
          <p:cNvSpPr>
            <a:spLocks noGrp="1"/>
          </p:cNvSpPr>
          <p:nvPr>
            <p:ph type="body" idx="1"/>
          </p:nvPr>
        </p:nvSpPr>
        <p:spPr/>
        <p:txBody>
          <a:bodyPr/>
          <a:lstStyle/>
          <a:p>
            <a:r>
              <a:rPr lang="ja-JP" altLang="en-US" sz="1800" dirty="0"/>
              <a:t>＜ありたい姿＞</a:t>
            </a:r>
            <a:endParaRPr lang="en-US" altLang="ja-JP" sz="1800" dirty="0"/>
          </a:p>
          <a:p>
            <a:r>
              <a:rPr lang="ja-JP" altLang="en-US" sz="1800" dirty="0"/>
              <a:t>工程スルーで通過情報を一元化し、モノの流れをリアルタイムで把握。リーンで安心な生産</a:t>
            </a:r>
            <a:endParaRPr lang="en-US" altLang="ja-JP" sz="1800" dirty="0"/>
          </a:p>
          <a:p>
            <a:r>
              <a:rPr lang="ja-JP" altLang="ja-JP" sz="1800" b="0" dirty="0"/>
              <a:t>1</a:t>
            </a:r>
            <a:r>
              <a:rPr lang="en-US" altLang="ja-JP" sz="1800" b="0" dirty="0"/>
              <a:t>.</a:t>
            </a:r>
            <a:r>
              <a:rPr lang="ja-JP" altLang="en-US" sz="1800" b="0" dirty="0"/>
              <a:t>見える化</a:t>
            </a:r>
            <a:r>
              <a:rPr lang="en-US" altLang="ja-JP" sz="1800" b="0" dirty="0"/>
              <a:t> …</a:t>
            </a:r>
            <a:r>
              <a:rPr lang="ja-JP" altLang="en-US" sz="1800" b="0" dirty="0"/>
              <a:t> 在庫状態の正常</a:t>
            </a:r>
            <a:r>
              <a:rPr lang="en-US" altLang="ja-JP" sz="1800" b="0" dirty="0"/>
              <a:t>/</a:t>
            </a:r>
            <a:r>
              <a:rPr lang="ja-JP" altLang="en-US" sz="1800" b="0" dirty="0"/>
              <a:t>異常がすぐに分かり、在庫量が調整できる</a:t>
            </a:r>
            <a:endParaRPr lang="en-US" altLang="ja-JP" sz="1800" b="0" dirty="0"/>
          </a:p>
          <a:p>
            <a:r>
              <a:rPr lang="en-US" altLang="ja-JP" sz="1800" b="0" dirty="0"/>
              <a:t>2.</a:t>
            </a:r>
            <a:r>
              <a:rPr lang="ja-JP" altLang="en-US" sz="1800" b="0" dirty="0"/>
              <a:t>分析する</a:t>
            </a:r>
            <a:r>
              <a:rPr lang="en-US" altLang="ja-JP" sz="1800" b="0" dirty="0"/>
              <a:t> … </a:t>
            </a:r>
            <a:r>
              <a:rPr lang="ja-JP" altLang="en-US" sz="1800" b="0" dirty="0"/>
              <a:t>在庫量増減の原因が分かり、アクションが取れる</a:t>
            </a:r>
            <a:endParaRPr lang="en-US" altLang="ja-JP" sz="1800" b="0" dirty="0"/>
          </a:p>
          <a:p>
            <a:r>
              <a:rPr lang="en-US" altLang="ja-JP" sz="1800" b="0" dirty="0"/>
              <a:t>3.</a:t>
            </a:r>
            <a:r>
              <a:rPr lang="ja-JP" altLang="en-US" sz="1800" b="0" dirty="0"/>
              <a:t>予兆</a:t>
            </a:r>
            <a:r>
              <a:rPr lang="en-US" altLang="ja-JP" sz="1800" b="0" dirty="0"/>
              <a:t>/</a:t>
            </a:r>
            <a:r>
              <a:rPr lang="ja-JP" altLang="en-US" sz="1800" b="0" dirty="0"/>
              <a:t>予測</a:t>
            </a:r>
            <a:r>
              <a:rPr lang="en-US" altLang="ja-JP" sz="1800" b="0" dirty="0"/>
              <a:t> … 1</a:t>
            </a:r>
            <a:r>
              <a:rPr lang="ja-JP" altLang="en-US" sz="1800" b="0" dirty="0"/>
              <a:t>歩先の状況を予測し、最適な生産計画</a:t>
            </a:r>
            <a:r>
              <a:rPr lang="en-US" altLang="ja-JP" sz="1800" b="0" dirty="0"/>
              <a:t>/</a:t>
            </a:r>
            <a:r>
              <a:rPr lang="ja-JP" altLang="en-US" sz="1800" b="0" dirty="0"/>
              <a:t>指示が出せる</a:t>
            </a:r>
            <a:endParaRPr lang="en-US" altLang="ja-JP" sz="1800" b="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r>
              <a:rPr lang="ja-JP" altLang="en-US" sz="1800" dirty="0"/>
              <a:t>＜現状＞</a:t>
            </a:r>
            <a:endParaRPr lang="en-US" altLang="ja-JP" sz="1800" dirty="0"/>
          </a:p>
          <a:p>
            <a:r>
              <a:rPr lang="ja-JP" altLang="en-US" sz="1800" dirty="0"/>
              <a:t>順立装置を導入した結果、以下のような問題が発生しているが、原因がよく分かっていない</a:t>
            </a:r>
            <a:endParaRPr lang="en-US" altLang="ja-JP" sz="1800" dirty="0"/>
          </a:p>
          <a:p>
            <a:r>
              <a:rPr lang="en-US" altLang="ja-JP" sz="1800" b="0" dirty="0"/>
              <a:t>◇</a:t>
            </a:r>
            <a:r>
              <a:rPr lang="ja-JP" altLang="en-US" sz="1800" b="0" dirty="0"/>
              <a:t>順立装置の在庫数が設計値に対して多かったり少なかったりする</a:t>
            </a:r>
            <a:endParaRPr lang="en-US" altLang="ja-JP" sz="1800" b="0" dirty="0"/>
          </a:p>
          <a:p>
            <a:r>
              <a:rPr lang="en-US" altLang="ja-JP" sz="1800" b="0" dirty="0"/>
              <a:t>→</a:t>
            </a:r>
            <a:r>
              <a:rPr lang="ja-JP" altLang="en-US" sz="1800" b="0" dirty="0"/>
              <a:t> 想定していない箱が順立装置内に存在する、過多が起こる　➡　必要な箱が入らない</a:t>
            </a:r>
            <a:endParaRPr lang="en-US" altLang="ja-JP" sz="1800" b="0" dirty="0"/>
          </a:p>
          <a:p>
            <a:r>
              <a:rPr lang="en-US" altLang="ja-JP" sz="1800" b="0" dirty="0"/>
              <a:t>→</a:t>
            </a:r>
            <a:r>
              <a:rPr lang="ja-JP" altLang="en-US" sz="1800" b="0" dirty="0"/>
              <a:t> 必要な箱が順立装置内に存在しない、欠品が起こる　➡　生産停止</a:t>
            </a:r>
            <a:endParaRPr lang="en-US" altLang="ja-JP" sz="1800" b="0" dirty="0"/>
          </a:p>
          <a:p>
            <a:r>
              <a:rPr lang="ja-JP" altLang="ja-JP" sz="1800" b="0" dirty="0"/>
              <a:t>　</a:t>
            </a:r>
            <a:r>
              <a:rPr lang="ja-JP" altLang="en-US" sz="1800" b="0" dirty="0"/>
              <a:t>（西尾東物流センターまで箱を取りに行くこともある）</a:t>
            </a:r>
            <a:endParaRPr lang="en-US" altLang="ja-JP" sz="1800" b="0" dirty="0"/>
          </a:p>
          <a:p>
            <a:r>
              <a:rPr lang="en-US" altLang="ja-JP" sz="1800" b="0" dirty="0"/>
              <a:t>◇</a:t>
            </a:r>
            <a:r>
              <a:rPr lang="ja-JP" altLang="en-US" sz="1800" b="0" dirty="0"/>
              <a:t>順立装置前の一時仮置場から箱が溢れる</a:t>
            </a:r>
            <a:endParaRPr lang="en-US" altLang="ja-JP" sz="1800" b="0" dirty="0"/>
          </a:p>
          <a:p>
            <a:r>
              <a:rPr lang="en-US" altLang="ja-JP" sz="1800" b="0" dirty="0"/>
              <a:t>→</a:t>
            </a:r>
            <a:r>
              <a:rPr lang="ja-JP" altLang="en-US" sz="1800" b="0" dirty="0"/>
              <a:t> スペースの圧迫</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kumimoji="1" lang="ja-JP" altLang="en-US" dirty="0"/>
          </a:p>
        </p:txBody>
      </p:sp>
      <p:sp>
        <p:nvSpPr>
          <p:cNvPr id="4" name="テキスト プレースホルダー 3"/>
          <p:cNvSpPr>
            <a:spLocks noGrp="1"/>
          </p:cNvSpPr>
          <p:nvPr>
            <p:ph type="body" sz="quarter" idx="21"/>
          </p:nvPr>
        </p:nvSpPr>
        <p:spPr/>
        <p:txBody>
          <a:bodyPr>
            <a:noAutofit/>
          </a:bodyPr>
          <a:lstStyle/>
          <a:p>
            <a:r>
              <a:rPr lang="ja-JP" altLang="en-US" sz="2400" dirty="0"/>
              <a:t>課題１：全体像</a:t>
            </a:r>
            <a:endParaRPr kumimoji="1" lang="en-US" altLang="ja-JP" sz="2400" dirty="0"/>
          </a:p>
        </p:txBody>
      </p:sp>
      <p:sp>
        <p:nvSpPr>
          <p:cNvPr id="15" name="テキスト ボックス 14"/>
          <p:cNvSpPr txBox="1"/>
          <p:nvPr/>
        </p:nvSpPr>
        <p:spPr>
          <a:xfrm>
            <a:off x="2708611" y="2708214"/>
            <a:ext cx="7322521" cy="923330"/>
          </a:xfrm>
          <a:prstGeom prst="rect">
            <a:avLst/>
          </a:prstGeom>
          <a:noFill/>
          <a:ln>
            <a:solidFill>
              <a:schemeClr val="tx1"/>
            </a:solidFill>
          </a:ln>
        </p:spPr>
        <p:txBody>
          <a:bodyPr wrap="square" rtlCol="0">
            <a:spAutoFit/>
          </a:bodyPr>
          <a:lstStyle/>
          <a:p>
            <a:r>
              <a:rPr lang="ja-JP" altLang="en-US" b="1" dirty="0"/>
              <a:t>＜課題（</a:t>
            </a:r>
            <a:r>
              <a:rPr lang="en-US" altLang="ja-JP" b="1" dirty="0"/>
              <a:t>DS</a:t>
            </a:r>
            <a:r>
              <a:rPr lang="ja-JP" altLang="en-US" b="1" dirty="0"/>
              <a:t>部に相談があった内容）＞</a:t>
            </a:r>
            <a:endParaRPr lang="en-US" altLang="ja-JP" b="1" dirty="0"/>
          </a:p>
          <a:p>
            <a:r>
              <a:rPr lang="en-US" altLang="ja-JP" dirty="0">
                <a:solidFill>
                  <a:srgbClr val="FF0000"/>
                </a:solidFill>
              </a:rPr>
              <a:t>①</a:t>
            </a:r>
            <a:r>
              <a:rPr lang="ja-JP" altLang="en-US" dirty="0">
                <a:solidFill>
                  <a:srgbClr val="FF0000"/>
                </a:solidFill>
              </a:rPr>
              <a:t>順立装置の</a:t>
            </a:r>
            <a:r>
              <a:rPr kumimoji="1" lang="ja-JP" altLang="en-US" dirty="0">
                <a:solidFill>
                  <a:srgbClr val="FF0000"/>
                </a:solidFill>
              </a:rPr>
              <a:t>在庫数の増減</a:t>
            </a:r>
            <a:r>
              <a:rPr kumimoji="1" lang="en-US" altLang="ja-JP" dirty="0">
                <a:solidFill>
                  <a:srgbClr val="FF0000"/>
                </a:solidFill>
              </a:rPr>
              <a:t>/</a:t>
            </a:r>
            <a:r>
              <a:rPr kumimoji="1" lang="ja-JP" altLang="en-US" dirty="0">
                <a:solidFill>
                  <a:srgbClr val="FF0000"/>
                </a:solidFill>
              </a:rPr>
              <a:t>異常の原因特定</a:t>
            </a:r>
            <a:endParaRPr kumimoji="1" lang="en-US" altLang="ja-JP" dirty="0">
              <a:solidFill>
                <a:srgbClr val="FF0000"/>
              </a:solidFill>
            </a:endParaRPr>
          </a:p>
          <a:p>
            <a:r>
              <a:rPr lang="en-US" altLang="ja-JP" dirty="0"/>
              <a:t>②</a:t>
            </a:r>
            <a:r>
              <a:rPr kumimoji="1" lang="ja-JP" altLang="en-US" dirty="0"/>
              <a:t>在庫量の予測</a:t>
            </a:r>
          </a:p>
        </p:txBody>
      </p:sp>
      <p:sp>
        <p:nvSpPr>
          <p:cNvPr id="16" name="正方形/長方形 15"/>
          <p:cNvSpPr/>
          <p:nvPr/>
        </p:nvSpPr>
        <p:spPr>
          <a:xfrm>
            <a:off x="440635" y="764520"/>
            <a:ext cx="9603265" cy="1490165"/>
          </a:xfrm>
          <a:prstGeom prst="rect">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37516" y="4055842"/>
            <a:ext cx="9593616" cy="2329338"/>
          </a:xfrm>
          <a:prstGeom prst="rect">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1516302" y="2241727"/>
            <a:ext cx="0" cy="178819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a:xfrm flipH="1" flipV="1">
            <a:off x="1526144" y="3145688"/>
            <a:ext cx="1182469" cy="3096"/>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
        <p:nvSpPr>
          <p:cNvPr id="63" name="角丸四角形吹き出し 62"/>
          <p:cNvSpPr/>
          <p:nvPr/>
        </p:nvSpPr>
        <p:spPr>
          <a:xfrm>
            <a:off x="7762729" y="2173852"/>
            <a:ext cx="4257057" cy="1810772"/>
          </a:xfrm>
          <a:prstGeom prst="wedgeRoundRectCallout">
            <a:avLst>
              <a:gd name="adj1" fmla="val -60489"/>
              <a:gd name="adj2" fmla="val -74"/>
              <a:gd name="adj3" fmla="val 16667"/>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600" dirty="0">
                <a:solidFill>
                  <a:srgbClr val="FFFF00"/>
                </a:solidFill>
              </a:rPr>
              <a:t>まず</a:t>
            </a:r>
            <a:r>
              <a:rPr lang="en-US" altLang="ja-JP" sz="1600" dirty="0">
                <a:solidFill>
                  <a:srgbClr val="FFFF00"/>
                </a:solidFill>
              </a:rPr>
              <a:t>①</a:t>
            </a:r>
            <a:r>
              <a:rPr lang="ja-JP" altLang="en-US" sz="1600" dirty="0">
                <a:solidFill>
                  <a:srgbClr val="FFFF00"/>
                </a:solidFill>
              </a:rPr>
              <a:t>を実施しています</a:t>
            </a:r>
            <a:endParaRPr lang="en-US" altLang="ja-JP" sz="1600" dirty="0">
              <a:solidFill>
                <a:srgbClr val="FFFF00"/>
              </a:solidFill>
            </a:endParaRPr>
          </a:p>
          <a:p>
            <a:r>
              <a:rPr lang="en-US" altLang="ja-JP" sz="1600" dirty="0"/>
              <a:t>◇</a:t>
            </a:r>
            <a:r>
              <a:rPr lang="ja-JP" altLang="en-US" sz="1600" dirty="0"/>
              <a:t>理由</a:t>
            </a:r>
            <a:endParaRPr lang="en-US" altLang="ja-JP" sz="1600" dirty="0"/>
          </a:p>
          <a:p>
            <a:r>
              <a:rPr lang="ja-JP" altLang="en-US" sz="1600" dirty="0"/>
              <a:t>・異常の原因が分からないと順</a:t>
            </a:r>
            <a:r>
              <a:rPr kumimoji="1" lang="ja-JP" altLang="en-US" sz="1600" dirty="0"/>
              <a:t>立装置を</a:t>
            </a:r>
            <a:endParaRPr kumimoji="1" lang="en-US" altLang="ja-JP" sz="1600" dirty="0"/>
          </a:p>
          <a:p>
            <a:r>
              <a:rPr lang="ja-JP" altLang="ja-JP" sz="1600" dirty="0"/>
              <a:t>　</a:t>
            </a:r>
            <a:r>
              <a:rPr kumimoji="1" lang="ja-JP" altLang="en-US" sz="1600" dirty="0"/>
              <a:t>導入して本当にリーンで安心な生産を</a:t>
            </a:r>
            <a:endParaRPr kumimoji="1" lang="en-US" altLang="ja-JP" sz="1600" dirty="0"/>
          </a:p>
          <a:p>
            <a:r>
              <a:rPr lang="ja-JP" altLang="ja-JP" sz="1600" dirty="0"/>
              <a:t>　</a:t>
            </a:r>
            <a:r>
              <a:rPr kumimoji="1" lang="ja-JP" altLang="en-US" sz="1600" dirty="0"/>
              <a:t>実現できるか分からない</a:t>
            </a:r>
            <a:endParaRPr kumimoji="1" lang="en-US" altLang="ja-JP" sz="1600" dirty="0"/>
          </a:p>
          <a:p>
            <a:r>
              <a:rPr kumimoji="1" lang="ja-JP" altLang="en-US" sz="1600" dirty="0"/>
              <a:t>・モデルの検討や精度向上に必要</a:t>
            </a:r>
          </a:p>
        </p:txBody>
      </p:sp>
      <p:sp>
        <p:nvSpPr>
          <p:cNvPr id="11" name="角丸四角形吹き出し 10"/>
          <p:cNvSpPr/>
          <p:nvPr/>
        </p:nvSpPr>
        <p:spPr>
          <a:xfrm>
            <a:off x="6259049" y="253612"/>
            <a:ext cx="4257057" cy="762388"/>
          </a:xfrm>
          <a:prstGeom prst="wedgeRoundRectCallout">
            <a:avLst>
              <a:gd name="adj1" fmla="val -57625"/>
              <a:gd name="adj2" fmla="val 35908"/>
              <a:gd name="adj3" fmla="val 16667"/>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a:t>生産革新推進部の目指す姿</a:t>
            </a:r>
          </a:p>
        </p:txBody>
      </p:sp>
      <p:sp>
        <p:nvSpPr>
          <p:cNvPr id="6" name="正方形/長方形 5">
            <a:extLst>
              <a:ext uri="{FF2B5EF4-FFF2-40B4-BE49-F238E27FC236}">
                <a16:creationId xmlns:a16="http://schemas.microsoft.com/office/drawing/2014/main" xmlns="" id="{9E11940D-8C65-447B-904B-973C9A1F29BE}"/>
              </a:ext>
            </a:extLst>
          </p:cNvPr>
          <p:cNvSpPr/>
          <p:nvPr/>
        </p:nvSpPr>
        <p:spPr>
          <a:xfrm>
            <a:off x="4354285" y="6666016"/>
            <a:ext cx="1270660" cy="16327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FFFF00"/>
                </a:solidFill>
              </a:rPr>
              <a:t>問題解決研修</a:t>
            </a:r>
          </a:p>
        </p:txBody>
      </p:sp>
      <p:pic>
        <p:nvPicPr>
          <p:cNvPr id="8" name="図 7">
            <a:extLst>
              <a:ext uri="{FF2B5EF4-FFF2-40B4-BE49-F238E27FC236}">
                <a16:creationId xmlns:a16="http://schemas.microsoft.com/office/drawing/2014/main" xmlns="" id="{3A1B2AF5-B2DE-4CFA-AA15-BC79A64EF034}"/>
              </a:ext>
            </a:extLst>
          </p:cNvPr>
          <p:cNvPicPr>
            <a:picLocks noChangeAspect="1"/>
          </p:cNvPicPr>
          <p:nvPr/>
        </p:nvPicPr>
        <p:blipFill>
          <a:blip r:embed="rId2"/>
          <a:stretch>
            <a:fillRect/>
          </a:stretch>
        </p:blipFill>
        <p:spPr>
          <a:xfrm>
            <a:off x="9526299" y="4674919"/>
            <a:ext cx="2578629" cy="1710261"/>
          </a:xfrm>
          <a:prstGeom prst="rect">
            <a:avLst/>
          </a:prstGeom>
        </p:spPr>
      </p:pic>
    </p:spTree>
    <p:extLst>
      <p:ext uri="{BB962C8B-B14F-4D97-AF65-F5344CB8AC3E}">
        <p14:creationId xmlns:p14="http://schemas.microsoft.com/office/powerpoint/2010/main" val="3168351504"/>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23AAFAB-32A2-460D-9122-EACEF30C736C}"/>
              </a:ext>
            </a:extLst>
          </p:cNvPr>
          <p:cNvSpPr>
            <a:spLocks noGrp="1"/>
          </p:cNvSpPr>
          <p:nvPr>
            <p:ph type="body" sz="quarter" idx="18"/>
          </p:nvPr>
        </p:nvSpPr>
        <p:spPr/>
        <p:txBody>
          <a:bodyPr/>
          <a:lstStyle/>
          <a:p>
            <a:r>
              <a:rPr kumimoji="1" lang="ja-JP" altLang="en-US" sz="1800" dirty="0"/>
              <a:t>◇まず取り組む課題</a:t>
            </a:r>
            <a:endParaRPr kumimoji="1" lang="en-US" altLang="ja-JP" sz="1800" dirty="0"/>
          </a:p>
          <a:p>
            <a:r>
              <a:rPr lang="ja-JP" altLang="en-US" sz="1800" dirty="0"/>
              <a:t>　</a:t>
            </a:r>
            <a:r>
              <a:rPr kumimoji="1" lang="ja-JP" altLang="en-US" sz="1800" dirty="0"/>
              <a:t>在庫過多（安定）の原因特定</a:t>
            </a:r>
          </a:p>
        </p:txBody>
      </p:sp>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kumimoji="1" lang="ja-JP" altLang="en-US" dirty="0"/>
              <a:t>課題２：詳細</a:t>
            </a:r>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graphicFrame>
        <p:nvGraphicFramePr>
          <p:cNvPr id="5" name="表 5">
            <a:extLst>
              <a:ext uri="{FF2B5EF4-FFF2-40B4-BE49-F238E27FC236}">
                <a16:creationId xmlns:a16="http://schemas.microsoft.com/office/drawing/2014/main" xmlns="" id="{1AED71DF-2F01-4C53-831B-532560E0FE6B}"/>
              </a:ext>
            </a:extLst>
          </p:cNvPr>
          <p:cNvGraphicFramePr>
            <a:graphicFrameLocks noGrp="1"/>
          </p:cNvGraphicFramePr>
          <p:nvPr>
            <p:extLst>
              <p:ext uri="{D42A27DB-BD31-4B8C-83A1-F6EECF244321}">
                <p14:modId xmlns:p14="http://schemas.microsoft.com/office/powerpoint/2010/main" val="3978256895"/>
              </p:ext>
            </p:extLst>
          </p:nvPr>
        </p:nvGraphicFramePr>
        <p:xfrm>
          <a:off x="443077" y="1876926"/>
          <a:ext cx="11341554" cy="4528069"/>
        </p:xfrm>
        <a:graphic>
          <a:graphicData uri="http://schemas.openxmlformats.org/drawingml/2006/table">
            <a:tbl>
              <a:tblPr firstRow="1" bandRow="1">
                <a:tableStyleId>{5C22544A-7EE6-4342-B048-85BDC9FD1C3A}</a:tableStyleId>
              </a:tblPr>
              <a:tblGrid>
                <a:gridCol w="2885660">
                  <a:extLst>
                    <a:ext uri="{9D8B030D-6E8A-4147-A177-3AD203B41FA5}">
                      <a16:colId xmlns:a16="http://schemas.microsoft.com/office/drawing/2014/main" xmlns="" val="2717115388"/>
                    </a:ext>
                  </a:extLst>
                </a:gridCol>
                <a:gridCol w="6524225">
                  <a:extLst>
                    <a:ext uri="{9D8B030D-6E8A-4147-A177-3AD203B41FA5}">
                      <a16:colId xmlns:a16="http://schemas.microsoft.com/office/drawing/2014/main" xmlns="" val="364258220"/>
                    </a:ext>
                  </a:extLst>
                </a:gridCol>
                <a:gridCol w="1931669">
                  <a:extLst>
                    <a:ext uri="{9D8B030D-6E8A-4147-A177-3AD203B41FA5}">
                      <a16:colId xmlns:a16="http://schemas.microsoft.com/office/drawing/2014/main" xmlns="" val="2809161422"/>
                    </a:ext>
                  </a:extLst>
                </a:gridCol>
              </a:tblGrid>
              <a:tr h="674053">
                <a:tc>
                  <a:txBody>
                    <a:bodyPr/>
                    <a:lstStyle/>
                    <a:p>
                      <a:r>
                        <a:rPr kumimoji="1" lang="ja-JP" altLang="en-US" dirty="0"/>
                        <a:t>小課題（異常の種類）</a:t>
                      </a:r>
                    </a:p>
                  </a:txBody>
                  <a:tcPr/>
                </a:tc>
                <a:tc>
                  <a:txBody>
                    <a:bodyPr/>
                    <a:lstStyle/>
                    <a:p>
                      <a:r>
                        <a:rPr kumimoji="1" lang="ja-JP" altLang="en-US" dirty="0"/>
                        <a:t>メモ</a:t>
                      </a:r>
                    </a:p>
                  </a:txBody>
                  <a:tcPr/>
                </a:tc>
                <a:tc>
                  <a:txBody>
                    <a:bodyPr/>
                    <a:lstStyle/>
                    <a:p>
                      <a:r>
                        <a:rPr kumimoji="1" lang="ja-JP" altLang="en-US" dirty="0"/>
                        <a:t>対応有無</a:t>
                      </a:r>
                    </a:p>
                  </a:txBody>
                  <a:tcPr/>
                </a:tc>
                <a:extLst>
                  <a:ext uri="{0D108BD9-81ED-4DB2-BD59-A6C34878D82A}">
                    <a16:rowId xmlns:a16="http://schemas.microsoft.com/office/drawing/2014/main" xmlns="" val="1404841322"/>
                  </a:ext>
                </a:extLst>
              </a:tr>
              <a:tr h="1284672">
                <a:tc>
                  <a:txBody>
                    <a:bodyPr/>
                    <a:lstStyle/>
                    <a:p>
                      <a:r>
                        <a:rPr kumimoji="1" lang="ja-JP" altLang="en-US" b="1" dirty="0"/>
                        <a:t>欠品</a:t>
                      </a:r>
                      <a:endParaRPr kumimoji="1" lang="en-US" altLang="ja-JP" b="1" dirty="0"/>
                    </a:p>
                    <a:p>
                      <a:r>
                        <a:rPr kumimoji="1" lang="ja-JP" altLang="en-US" sz="1400" dirty="0"/>
                        <a:t>・組付けでモノがない品番</a:t>
                      </a:r>
                      <a:endParaRPr kumimoji="1" lang="en-US" altLang="ja-JP" sz="1400" dirty="0"/>
                    </a:p>
                    <a:p>
                      <a:r>
                        <a:rPr kumimoji="1" lang="ja-JP" altLang="en-US" sz="1400" dirty="0"/>
                        <a:t>・順立装置にモノがない品番</a:t>
                      </a:r>
                    </a:p>
                  </a:txBody>
                  <a:tcPr/>
                </a:tc>
                <a:tc>
                  <a:txBody>
                    <a:bodyPr/>
                    <a:lstStyle/>
                    <a:p>
                      <a:r>
                        <a:rPr kumimoji="1" lang="ja-JP" altLang="en-US" dirty="0"/>
                        <a:t>生革部より、原因の</a:t>
                      </a:r>
                      <a:r>
                        <a:rPr kumimoji="1" lang="en-US" altLang="ja-JP" dirty="0"/>
                        <a:t>8</a:t>
                      </a:r>
                      <a:r>
                        <a:rPr kumimoji="1" lang="ja-JP" altLang="en-US" dirty="0"/>
                        <a:t>割が仕入先なので過多をやってほしい</a:t>
                      </a:r>
                    </a:p>
                  </a:txBody>
                  <a:tcPr/>
                </a:tc>
                <a:tc>
                  <a:txBody>
                    <a:bodyPr/>
                    <a:lstStyle/>
                    <a:p>
                      <a:r>
                        <a:rPr kumimoji="1" lang="ja-JP" altLang="en-US" dirty="0"/>
                        <a:t>ー</a:t>
                      </a:r>
                      <a:endParaRPr kumimoji="1" lang="en-US" altLang="ja-JP" dirty="0"/>
                    </a:p>
                  </a:txBody>
                  <a:tcPr/>
                </a:tc>
                <a:extLst>
                  <a:ext uri="{0D108BD9-81ED-4DB2-BD59-A6C34878D82A}">
                    <a16:rowId xmlns:a16="http://schemas.microsoft.com/office/drawing/2014/main" xmlns="" val="3171462866"/>
                  </a:ext>
                </a:extLst>
              </a:tr>
              <a:tr h="1284672">
                <a:tc>
                  <a:txBody>
                    <a:bodyPr/>
                    <a:lstStyle/>
                    <a:p>
                      <a:r>
                        <a:rPr kumimoji="1" lang="ja-JP" altLang="en-US" b="1" dirty="0"/>
                        <a:t>在庫過多（一時的）</a:t>
                      </a:r>
                      <a:endParaRPr kumimoji="1" lang="en-US" altLang="ja-JP" b="1" dirty="0"/>
                    </a:p>
                    <a:p>
                      <a:r>
                        <a:rPr kumimoji="1" lang="ja-JP" altLang="en-US" sz="1400" dirty="0"/>
                        <a:t>・突発的に在庫数が設計値を</a:t>
                      </a:r>
                      <a:endParaRPr kumimoji="1" lang="en-US" altLang="ja-JP" sz="1400" dirty="0"/>
                    </a:p>
                    <a:p>
                      <a:r>
                        <a:rPr kumimoji="1" lang="ja-JP" altLang="en-US" sz="1400" dirty="0"/>
                        <a:t>　上回る品番</a:t>
                      </a:r>
                      <a:endParaRPr kumimoji="1" lang="ja-JP" altLang="en-US" dirty="0"/>
                    </a:p>
                  </a:txBody>
                  <a:tcPr/>
                </a:tc>
                <a:tc>
                  <a:txBody>
                    <a:bodyPr/>
                    <a:lstStyle/>
                    <a:p>
                      <a:r>
                        <a:rPr kumimoji="1" lang="ja-JP" altLang="en-US" dirty="0"/>
                        <a:t>突発的な在庫過多は「一時仮置き場でモノが溢れる」を引き起こさない、そこまで関係がない</a:t>
                      </a:r>
                    </a:p>
                  </a:txBody>
                  <a:tcPr/>
                </a:tc>
                <a:tc>
                  <a:txBody>
                    <a:bodyPr/>
                    <a:lstStyle/>
                    <a:p>
                      <a:r>
                        <a:rPr kumimoji="1" lang="ja-JP" altLang="en-US" dirty="0"/>
                        <a:t>ー</a:t>
                      </a:r>
                    </a:p>
                  </a:txBody>
                  <a:tcPr/>
                </a:tc>
                <a:extLst>
                  <a:ext uri="{0D108BD9-81ED-4DB2-BD59-A6C34878D82A}">
                    <a16:rowId xmlns:a16="http://schemas.microsoft.com/office/drawing/2014/main" xmlns="" val="753567959"/>
                  </a:ext>
                </a:extLst>
              </a:tr>
              <a:tr h="1284672">
                <a:tc>
                  <a:txBody>
                    <a:bodyPr/>
                    <a:lstStyle/>
                    <a:p>
                      <a:r>
                        <a:rPr kumimoji="1" lang="ja-JP" altLang="en-US" b="1" dirty="0"/>
                        <a:t>在庫過多（安定）</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・常に在庫数が設計値を上回る</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　品番</a:t>
                      </a:r>
                    </a:p>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安定的な在庫過多が、「一時仮置き場でモノが溢れる」に繋がる</a:t>
                      </a:r>
                    </a:p>
                    <a:p>
                      <a:endParaRPr kumimoji="1" lang="ja-JP" altLang="en-US" dirty="0"/>
                    </a:p>
                  </a:txBody>
                  <a:tcPr/>
                </a:tc>
                <a:tc>
                  <a:txBody>
                    <a:bodyPr/>
                    <a:lstStyle/>
                    <a:p>
                      <a:r>
                        <a:rPr kumimoji="1" lang="ja-JP" altLang="en-US" dirty="0"/>
                        <a:t>着手</a:t>
                      </a:r>
                    </a:p>
                  </a:txBody>
                  <a:tcPr/>
                </a:tc>
                <a:extLst>
                  <a:ext uri="{0D108BD9-81ED-4DB2-BD59-A6C34878D82A}">
                    <a16:rowId xmlns:a16="http://schemas.microsoft.com/office/drawing/2014/main" xmlns="" val="2970761289"/>
                  </a:ext>
                </a:extLst>
              </a:tr>
            </a:tbl>
          </a:graphicData>
        </a:graphic>
      </p:graphicFrame>
      <p:sp>
        <p:nvSpPr>
          <p:cNvPr id="6" name="矢印: 下 5">
            <a:extLst>
              <a:ext uri="{FF2B5EF4-FFF2-40B4-BE49-F238E27FC236}">
                <a16:creationId xmlns:a16="http://schemas.microsoft.com/office/drawing/2014/main" xmlns="" id="{CD38AA53-91BF-47F4-B2EB-3816B8BD074F}"/>
              </a:ext>
            </a:extLst>
          </p:cNvPr>
          <p:cNvSpPr/>
          <p:nvPr/>
        </p:nvSpPr>
        <p:spPr>
          <a:xfrm>
            <a:off x="1596190" y="1444964"/>
            <a:ext cx="484632" cy="336884"/>
          </a:xfrm>
          <a:prstGeom prst="downArrow">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a:extLst>
              <a:ext uri="{FF2B5EF4-FFF2-40B4-BE49-F238E27FC236}">
                <a16:creationId xmlns:a16="http://schemas.microsoft.com/office/drawing/2014/main" xmlns="" id="{3B6017A5-D8AC-427C-B08B-5A11105F40F7}"/>
              </a:ext>
            </a:extLst>
          </p:cNvPr>
          <p:cNvSpPr/>
          <p:nvPr/>
        </p:nvSpPr>
        <p:spPr>
          <a:xfrm>
            <a:off x="443076" y="5123863"/>
            <a:ext cx="11341554" cy="124353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465372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DD518DA0-F592-4544-B080-9DF7D287FA1C}"/>
              </a:ext>
            </a:extLst>
          </p:cNvPr>
          <p:cNvSpPr>
            <a:spLocks noGrp="1"/>
          </p:cNvSpPr>
          <p:nvPr>
            <p:ph type="body" sz="quarter" idx="18"/>
          </p:nvPr>
        </p:nvSpPr>
        <p:spPr/>
        <p:txBody>
          <a:bodyPr/>
          <a:lstStyle/>
          <a:p>
            <a:r>
              <a:rPr kumimoji="1" lang="ja-JP" altLang="en-US" b="0" dirty="0"/>
              <a:t>◇考え方</a:t>
            </a:r>
            <a:endParaRPr kumimoji="1" lang="en-US" altLang="ja-JP" b="0" dirty="0"/>
          </a:p>
          <a:p>
            <a:r>
              <a:rPr kumimoji="1" lang="ja-JP" altLang="en-US" b="0" dirty="0"/>
              <a:t>実績</a:t>
            </a:r>
            <a:r>
              <a:rPr kumimoji="1" lang="en-US" altLang="ja-JP" b="0" dirty="0"/>
              <a:t>LT</a:t>
            </a:r>
            <a:r>
              <a:rPr kumimoji="1" lang="ja-JP" altLang="en-US" b="0" dirty="0"/>
              <a:t>が設計より短いと、モノが早く届き後工程で滞留　→　過多を引き起こす？</a:t>
            </a:r>
            <a:endParaRPr kumimoji="1" lang="en-US" altLang="ja-JP" b="0" dirty="0"/>
          </a:p>
          <a:p>
            <a:r>
              <a:rPr kumimoji="1" lang="ja-JP" altLang="en-US" b="0" dirty="0"/>
              <a:t>実績</a:t>
            </a:r>
            <a:r>
              <a:rPr kumimoji="1" lang="en-US" altLang="ja-JP" b="0" dirty="0"/>
              <a:t>LT</a:t>
            </a:r>
            <a:r>
              <a:rPr kumimoji="1" lang="ja-JP" altLang="en-US" b="0" dirty="0"/>
              <a:t>が設計より長いと、モノがその場で滞留　→　過多を引き起こす？</a:t>
            </a:r>
            <a:endParaRPr kumimoji="1" lang="en-US" altLang="ja-JP" b="0" dirty="0"/>
          </a:p>
          <a:p>
            <a:endParaRPr lang="en-US" altLang="ja-JP" b="0" dirty="0"/>
          </a:p>
          <a:p>
            <a:r>
              <a:rPr lang="ja-JP" altLang="en-US" b="0" dirty="0"/>
              <a:t>◇分析方法（実績</a:t>
            </a:r>
            <a:r>
              <a:rPr lang="en-US" altLang="ja-JP" b="0" dirty="0"/>
              <a:t>LT</a:t>
            </a:r>
            <a:r>
              <a:rPr lang="ja-JP" altLang="en-US" b="0" dirty="0"/>
              <a:t>と設計の差を見る）</a:t>
            </a:r>
            <a:endParaRPr lang="en-US" altLang="ja-JP" b="0" dirty="0"/>
          </a:p>
          <a:p>
            <a:r>
              <a:rPr kumimoji="1" lang="ja-JP" altLang="en-US" b="0" dirty="0"/>
              <a:t>❶</a:t>
            </a:r>
            <a:r>
              <a:rPr kumimoji="1" lang="en-US" altLang="ja-JP" b="0" dirty="0"/>
              <a:t>LT</a:t>
            </a:r>
            <a:r>
              <a:rPr kumimoji="1" lang="ja-JP" altLang="en-US" b="0" dirty="0"/>
              <a:t>の設計値と実績値を比較する</a:t>
            </a:r>
            <a:endParaRPr kumimoji="1" lang="en-US" altLang="ja-JP" b="0" dirty="0"/>
          </a:p>
          <a:p>
            <a:r>
              <a:rPr lang="ja-JP" altLang="en-US" b="0" dirty="0"/>
              <a:t>❷差があるところ、差がある品番などを特定する</a:t>
            </a:r>
            <a:endParaRPr lang="en-US" altLang="ja-JP" b="0" dirty="0"/>
          </a:p>
          <a:p>
            <a:r>
              <a:rPr lang="ja-JP" altLang="en-US" b="0" dirty="0"/>
              <a:t>❸なぜ差があるように見えるのか原因を調べる</a:t>
            </a:r>
            <a:endParaRPr lang="en-US" altLang="ja-JP" b="0" dirty="0"/>
          </a:p>
        </p:txBody>
      </p:sp>
      <p:sp>
        <p:nvSpPr>
          <p:cNvPr id="3" name="テキスト プレースホルダー 2">
            <a:extLst>
              <a:ext uri="{FF2B5EF4-FFF2-40B4-BE49-F238E27FC236}">
                <a16:creationId xmlns:a16="http://schemas.microsoft.com/office/drawing/2014/main" xmlns="" id="{464E40C4-1972-4B85-9653-DA84D460A77F}"/>
              </a:ext>
            </a:extLst>
          </p:cNvPr>
          <p:cNvSpPr>
            <a:spLocks noGrp="1"/>
          </p:cNvSpPr>
          <p:nvPr>
            <p:ph type="body" sz="quarter" idx="20"/>
          </p:nvPr>
        </p:nvSpPr>
        <p:spPr/>
        <p:txBody>
          <a:bodyPr/>
          <a:lstStyle/>
          <a:p>
            <a:r>
              <a:rPr kumimoji="1" lang="ja-JP" altLang="en-US" dirty="0"/>
              <a:t>要因分析の方法</a:t>
            </a:r>
          </a:p>
        </p:txBody>
      </p:sp>
      <p:sp>
        <p:nvSpPr>
          <p:cNvPr id="4" name="日付プレースホルダー 3">
            <a:extLst>
              <a:ext uri="{FF2B5EF4-FFF2-40B4-BE49-F238E27FC236}">
                <a16:creationId xmlns:a16="http://schemas.microsoft.com/office/drawing/2014/main" xmlns="" id="{81DA084C-5EC8-4088-A9C3-65A9D06D2AF8}"/>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5" name="図 4">
            <a:extLst>
              <a:ext uri="{FF2B5EF4-FFF2-40B4-BE49-F238E27FC236}">
                <a16:creationId xmlns:a16="http://schemas.microsoft.com/office/drawing/2014/main" xmlns="" id="{5CF743B7-A164-4C92-8D0A-EE1F1CFF3FFD}"/>
              </a:ext>
            </a:extLst>
          </p:cNvPr>
          <p:cNvPicPr>
            <a:picLocks noChangeAspect="1"/>
          </p:cNvPicPr>
          <p:nvPr/>
        </p:nvPicPr>
        <p:blipFill rotWithShape="1">
          <a:blip r:embed="rId2"/>
          <a:srcRect t="9113" b="41637"/>
          <a:stretch/>
        </p:blipFill>
        <p:spPr>
          <a:xfrm>
            <a:off x="443077" y="3325745"/>
            <a:ext cx="10948655" cy="3115160"/>
          </a:xfrm>
          <a:prstGeom prst="rect">
            <a:avLst/>
          </a:prstGeom>
        </p:spPr>
      </p:pic>
      <p:sp>
        <p:nvSpPr>
          <p:cNvPr id="6" name="矢印: 上 5">
            <a:extLst>
              <a:ext uri="{FF2B5EF4-FFF2-40B4-BE49-F238E27FC236}">
                <a16:creationId xmlns:a16="http://schemas.microsoft.com/office/drawing/2014/main" xmlns="" id="{3CB3ABD1-491D-4820-8E19-804908C2339B}"/>
              </a:ext>
            </a:extLst>
          </p:cNvPr>
          <p:cNvSpPr/>
          <p:nvPr/>
        </p:nvSpPr>
        <p:spPr>
          <a:xfrm>
            <a:off x="50177" y="5690108"/>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7" name="矢印: 上 6">
            <a:extLst>
              <a:ext uri="{FF2B5EF4-FFF2-40B4-BE49-F238E27FC236}">
                <a16:creationId xmlns:a16="http://schemas.microsoft.com/office/drawing/2014/main" xmlns="" id="{76653B78-7E72-48B8-98D2-ED8731FC5C11}"/>
              </a:ext>
            </a:extLst>
          </p:cNvPr>
          <p:cNvSpPr/>
          <p:nvPr/>
        </p:nvSpPr>
        <p:spPr>
          <a:xfrm>
            <a:off x="4180647" y="5714730"/>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8" name="矢印: 上 7">
            <a:extLst>
              <a:ext uri="{FF2B5EF4-FFF2-40B4-BE49-F238E27FC236}">
                <a16:creationId xmlns:a16="http://schemas.microsoft.com/office/drawing/2014/main" xmlns="" id="{2CCEBA53-0F61-4B8E-BF5A-E13FF4AD781D}"/>
              </a:ext>
            </a:extLst>
          </p:cNvPr>
          <p:cNvSpPr/>
          <p:nvPr/>
        </p:nvSpPr>
        <p:spPr>
          <a:xfrm>
            <a:off x="5795953" y="5714730"/>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9" name="矢印: 上 8">
            <a:extLst>
              <a:ext uri="{FF2B5EF4-FFF2-40B4-BE49-F238E27FC236}">
                <a16:creationId xmlns:a16="http://schemas.microsoft.com/office/drawing/2014/main" xmlns="" id="{DAA601A4-3B2D-43B9-B832-1C8FB415DF32}"/>
              </a:ext>
            </a:extLst>
          </p:cNvPr>
          <p:cNvSpPr/>
          <p:nvPr/>
        </p:nvSpPr>
        <p:spPr>
          <a:xfrm>
            <a:off x="7411259" y="5755002"/>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10" name="矢印: 上 9">
            <a:extLst>
              <a:ext uri="{FF2B5EF4-FFF2-40B4-BE49-F238E27FC236}">
                <a16:creationId xmlns:a16="http://schemas.microsoft.com/office/drawing/2014/main" xmlns="" id="{3D83B756-6EF7-40C2-942A-8854C9D68BB4}"/>
              </a:ext>
            </a:extLst>
          </p:cNvPr>
          <p:cNvSpPr/>
          <p:nvPr/>
        </p:nvSpPr>
        <p:spPr>
          <a:xfrm>
            <a:off x="9283698" y="5755002"/>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Tree>
    <p:extLst>
      <p:ext uri="{BB962C8B-B14F-4D97-AF65-F5344CB8AC3E}">
        <p14:creationId xmlns:p14="http://schemas.microsoft.com/office/powerpoint/2010/main" val="2907873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B2357FE6-3C1F-419F-A45C-6D6CC9058DB2}"/>
              </a:ext>
            </a:extLst>
          </p:cNvPr>
          <p:cNvSpPr>
            <a:spLocks noGrp="1"/>
          </p:cNvSpPr>
          <p:nvPr>
            <p:ph type="body" sz="quarter" idx="18"/>
          </p:nvPr>
        </p:nvSpPr>
        <p:spPr/>
        <p:txBody>
          <a:bodyPr/>
          <a:lstStyle/>
          <a:p>
            <a:r>
              <a:rPr lang="ja-JP" altLang="en-US" sz="1800" b="0" dirty="0"/>
              <a:t>ビューイングの結果、出庫は設計値（基準）内。入庫は設計値とズレることがあったので、入庫側を中心に分析</a:t>
            </a:r>
            <a:endParaRPr lang="en-US" altLang="ja-JP" sz="1800" b="0" dirty="0"/>
          </a:p>
          <a:p>
            <a:r>
              <a:rPr lang="ja-JP" altLang="en-US" sz="1800" dirty="0"/>
              <a:t>→異常に見えていた（設計値とズレがあった）現象は、下記が原因だった</a:t>
            </a:r>
            <a:endParaRPr lang="en-US" altLang="ja-JP" sz="1800" dirty="0"/>
          </a:p>
          <a:p>
            <a:r>
              <a:rPr lang="ja-JP" altLang="en-US" sz="1800" dirty="0">
                <a:solidFill>
                  <a:srgbClr val="00B050"/>
                </a:solidFill>
              </a:rPr>
              <a:t>・昼勤夜勤の交代時間による入庫のタイミングの遅れ（一番の要因はこれだった）→　滞留</a:t>
            </a:r>
            <a:endParaRPr lang="en-US" altLang="ja-JP" sz="1800" dirty="0">
              <a:solidFill>
                <a:srgbClr val="00B050"/>
              </a:solidFill>
            </a:endParaRPr>
          </a:p>
          <a:p>
            <a:r>
              <a:rPr lang="ja-JP" altLang="en-US" sz="1800" dirty="0">
                <a:solidFill>
                  <a:srgbClr val="00B050"/>
                </a:solidFill>
              </a:rPr>
              <a:t>・納入かんばん数が多いことによる作業の遅れ　→　作業をやり切る前に次の便にモノが届く　→　過多</a:t>
            </a:r>
            <a:endParaRPr lang="en-US" altLang="ja-JP" sz="1800" dirty="0">
              <a:solidFill>
                <a:srgbClr val="00B050"/>
              </a:solidFill>
            </a:endParaRPr>
          </a:p>
          <a:p>
            <a:r>
              <a:rPr lang="ja-JP" altLang="en-US" sz="1800" dirty="0">
                <a:solidFill>
                  <a:srgbClr val="00B050"/>
                </a:solidFill>
              </a:rPr>
              <a:t>・トラックの早着　→　モノが早く入庫される　→　過多</a:t>
            </a:r>
            <a:endParaRPr lang="en-US" altLang="ja-JP" sz="1800" dirty="0">
              <a:solidFill>
                <a:srgbClr val="00B050"/>
              </a:solidFill>
            </a:endParaRPr>
          </a:p>
          <a:p>
            <a:endParaRPr lang="en-US" altLang="ja-JP" dirty="0"/>
          </a:p>
          <a:p>
            <a:endParaRPr lang="en-US" altLang="ja-JP" dirty="0"/>
          </a:p>
          <a:p>
            <a:r>
              <a:rPr lang="ja-JP" altLang="en-US" sz="1200" dirty="0"/>
              <a:t>◇その他の結果</a:t>
            </a:r>
            <a:endParaRPr lang="en-US" altLang="ja-JP" sz="1200" dirty="0"/>
          </a:p>
          <a:p>
            <a:r>
              <a:rPr kumimoji="1" lang="ja-JP" altLang="en-US" sz="1200" b="0" dirty="0"/>
              <a:t>在庫の変動</a:t>
            </a:r>
            <a:endParaRPr kumimoji="1" lang="en-US" altLang="ja-JP" sz="1200" b="0" dirty="0"/>
          </a:p>
          <a:p>
            <a:r>
              <a:rPr lang="ja-JP" altLang="en-US" sz="1200" b="0" dirty="0"/>
              <a:t>└入庫</a:t>
            </a:r>
            <a:endParaRPr lang="en-US" altLang="ja-JP" sz="1200" b="0" dirty="0"/>
          </a:p>
          <a:p>
            <a:r>
              <a:rPr lang="ja-JP" altLang="en-US" sz="1200" b="0" dirty="0"/>
              <a:t>　└入庫量</a:t>
            </a:r>
            <a:endParaRPr lang="en-US" altLang="ja-JP" sz="1200" b="0" dirty="0"/>
          </a:p>
          <a:p>
            <a:r>
              <a:rPr lang="ja-JP" altLang="en-US" sz="1200" b="0" dirty="0"/>
              <a:t>　　└</a:t>
            </a:r>
            <a:r>
              <a:rPr lang="ja-JP" altLang="en-US" sz="1200" b="0" dirty="0">
                <a:solidFill>
                  <a:srgbClr val="00B050"/>
                </a:solidFill>
              </a:rPr>
              <a:t>予定と実績の納入数にズレがある　→　在庫数が設計値を上回ったり下回ったりするとは限らない。その時の在庫数による</a:t>
            </a:r>
            <a:endParaRPr lang="en-US" altLang="ja-JP" sz="1200" b="0" dirty="0">
              <a:solidFill>
                <a:srgbClr val="00B050"/>
              </a:solidFill>
            </a:endParaRPr>
          </a:p>
          <a:p>
            <a:r>
              <a:rPr lang="ja-JP" altLang="en-US" sz="1200" b="0" dirty="0"/>
              <a:t>　　└</a:t>
            </a:r>
            <a:r>
              <a:rPr lang="ja-JP" altLang="en-US" sz="1200" b="0" dirty="0">
                <a:solidFill>
                  <a:srgbClr val="00B050"/>
                </a:solidFill>
              </a:rPr>
              <a:t>便毎に納入量にばらつきがある　　→　朝は仕入先の納入が集中しているため荷量が多い</a:t>
            </a:r>
            <a:endParaRPr lang="en-US" altLang="ja-JP" sz="1200" b="0" dirty="0">
              <a:solidFill>
                <a:srgbClr val="00B050"/>
              </a:solidFill>
            </a:endParaRPr>
          </a:p>
          <a:p>
            <a:r>
              <a:rPr lang="ja-JP" altLang="en-US" sz="1200" b="0" dirty="0">
                <a:solidFill>
                  <a:srgbClr val="00B050"/>
                </a:solidFill>
              </a:rPr>
              <a:t>　　</a:t>
            </a:r>
            <a:r>
              <a:rPr lang="ja-JP" altLang="en-US" sz="1200" b="0" dirty="0">
                <a:solidFill>
                  <a:schemeClr val="tx1"/>
                </a:solidFill>
              </a:rPr>
              <a:t>└</a:t>
            </a:r>
            <a:r>
              <a:rPr lang="ja-JP" altLang="en-US" sz="1200" b="0" dirty="0">
                <a:solidFill>
                  <a:srgbClr val="00B050"/>
                </a:solidFill>
              </a:rPr>
              <a:t>次の便が届くまで入庫をやり切れていない　→　前の便の入庫が次の便の後になることもある（順番の入れ替わりが発生）</a:t>
            </a:r>
            <a:endParaRPr lang="en-US" altLang="ja-JP" sz="1200" b="0" dirty="0">
              <a:solidFill>
                <a:srgbClr val="00B050"/>
              </a:solidFill>
            </a:endParaRPr>
          </a:p>
          <a:p>
            <a:r>
              <a:rPr lang="ja-JP" altLang="en-US" sz="1200" b="0" dirty="0"/>
              <a:t>　└入庫のタイミング</a:t>
            </a:r>
            <a:endParaRPr lang="en-US" altLang="ja-JP" sz="1200" b="0" dirty="0"/>
          </a:p>
          <a:p>
            <a:r>
              <a:rPr lang="ja-JP" altLang="en-US" sz="1200" b="0" dirty="0"/>
              <a:t>　　└</a:t>
            </a:r>
            <a:r>
              <a:rPr lang="ja-JP" altLang="en-US" sz="1200" b="0" dirty="0">
                <a:solidFill>
                  <a:srgbClr val="00B050"/>
                </a:solidFill>
              </a:rPr>
              <a:t>納入数が多い便ほど作業時間がのび入庫のタイミングが遅れる</a:t>
            </a:r>
            <a:endParaRPr lang="en-US" altLang="ja-JP" sz="1200" b="0" dirty="0">
              <a:solidFill>
                <a:srgbClr val="00B050"/>
              </a:solidFill>
            </a:endParaRPr>
          </a:p>
          <a:p>
            <a:r>
              <a:rPr kumimoji="1" lang="ja-JP" altLang="en-US" sz="1200" b="0" dirty="0"/>
              <a:t>　　</a:t>
            </a:r>
            <a:r>
              <a:rPr lang="ja-JP" altLang="en-US" sz="1200" b="0" dirty="0"/>
              <a:t>└</a:t>
            </a:r>
            <a:r>
              <a:rPr lang="ja-JP" altLang="en-US" sz="1200" b="0" dirty="0">
                <a:solidFill>
                  <a:srgbClr val="00B050"/>
                </a:solidFill>
              </a:rPr>
              <a:t>トラックの早着によって入庫のタイミングが早まる</a:t>
            </a:r>
            <a:endParaRPr lang="en-US" altLang="ja-JP" sz="1200" b="0" dirty="0">
              <a:solidFill>
                <a:srgbClr val="00B050"/>
              </a:solidFill>
            </a:endParaRPr>
          </a:p>
          <a:p>
            <a:r>
              <a:rPr lang="ja-JP" altLang="en-US" sz="1200" b="0" dirty="0">
                <a:solidFill>
                  <a:srgbClr val="00B050"/>
                </a:solidFill>
              </a:rPr>
              <a:t>　　</a:t>
            </a:r>
            <a:r>
              <a:rPr lang="ja-JP" altLang="en-US" sz="1200" b="0" dirty="0">
                <a:solidFill>
                  <a:schemeClr val="tx1"/>
                </a:solidFill>
              </a:rPr>
              <a:t>└</a:t>
            </a:r>
            <a:r>
              <a:rPr lang="ja-JP" altLang="en-US" sz="1200" b="0" dirty="0">
                <a:solidFill>
                  <a:srgbClr val="00B050"/>
                </a:solidFill>
              </a:rPr>
              <a:t>次の便が届くまで入庫をやり切れていない　→　前の便の入庫が次の便の後になることもある（順番の入れ替わりが発生）</a:t>
            </a:r>
            <a:endParaRPr kumimoji="1" lang="en-US" altLang="ja-JP" sz="1200" b="0" dirty="0">
              <a:solidFill>
                <a:srgbClr val="00B050"/>
              </a:solidFill>
            </a:endParaRPr>
          </a:p>
          <a:p>
            <a:r>
              <a:rPr kumimoji="1" lang="ja-JP" altLang="en-US" sz="1200" b="0" dirty="0"/>
              <a:t>└出庫</a:t>
            </a:r>
            <a:endParaRPr kumimoji="1" lang="en-US" altLang="ja-JP" sz="1200" b="0" dirty="0"/>
          </a:p>
          <a:p>
            <a:r>
              <a:rPr lang="ja-JP" altLang="en-US" sz="1200" b="0" dirty="0"/>
              <a:t>　└出庫量</a:t>
            </a:r>
            <a:endParaRPr lang="en-US" altLang="ja-JP" sz="1200" b="0" dirty="0"/>
          </a:p>
          <a:p>
            <a:r>
              <a:rPr lang="ja-JP" altLang="en-US" sz="1200" b="0" dirty="0"/>
              <a:t>　　└後工程補充のため、生産台数による</a:t>
            </a:r>
            <a:endParaRPr lang="en-US" altLang="ja-JP" sz="1200" b="0" dirty="0"/>
          </a:p>
          <a:p>
            <a:r>
              <a:rPr kumimoji="1" lang="ja-JP" altLang="en-US" sz="1200" b="0" dirty="0"/>
              <a:t>　└出庫のタイミング</a:t>
            </a:r>
            <a:endParaRPr kumimoji="1" lang="en-US" altLang="ja-JP" sz="1200" b="0" dirty="0"/>
          </a:p>
          <a:p>
            <a:r>
              <a:rPr lang="ja-JP" altLang="en-US" sz="1200" b="0" dirty="0"/>
              <a:t>　　└後工程補充のため、</a:t>
            </a:r>
            <a:r>
              <a:rPr lang="en-US" altLang="ja-JP" sz="1200" b="0" dirty="0"/>
              <a:t>AGV</a:t>
            </a:r>
            <a:r>
              <a:rPr lang="ja-JP" altLang="en-US" sz="1200" b="0" dirty="0"/>
              <a:t>やロボットの状況（チョコ停）や生産状況（生産停止）による</a:t>
            </a:r>
            <a:endParaRPr kumimoji="1" lang="ja-JP" altLang="en-US" sz="1200" b="0" dirty="0"/>
          </a:p>
        </p:txBody>
      </p:sp>
      <p:sp>
        <p:nvSpPr>
          <p:cNvPr id="3" name="テキスト プレースホルダー 2">
            <a:extLst>
              <a:ext uri="{FF2B5EF4-FFF2-40B4-BE49-F238E27FC236}">
                <a16:creationId xmlns:a16="http://schemas.microsoft.com/office/drawing/2014/main" xmlns="" id="{3C48A63B-8A15-4E0E-8218-3ABB7244F5A4}"/>
              </a:ext>
            </a:extLst>
          </p:cNvPr>
          <p:cNvSpPr>
            <a:spLocks noGrp="1"/>
          </p:cNvSpPr>
          <p:nvPr>
            <p:ph type="body" sz="quarter" idx="20"/>
          </p:nvPr>
        </p:nvSpPr>
        <p:spPr/>
        <p:txBody>
          <a:bodyPr/>
          <a:lstStyle/>
          <a:p>
            <a:r>
              <a:rPr kumimoji="1" lang="ja-JP" altLang="en-US" dirty="0"/>
              <a:t>データ分析の結果</a:t>
            </a:r>
            <a:r>
              <a:rPr kumimoji="1" lang="ja-JP" altLang="en-US" dirty="0">
                <a:solidFill>
                  <a:srgbClr val="00B050"/>
                </a:solidFill>
              </a:rPr>
              <a:t>（緑がデータで確認したこと）</a:t>
            </a:r>
          </a:p>
        </p:txBody>
      </p:sp>
      <p:sp>
        <p:nvSpPr>
          <p:cNvPr id="4" name="日付プレースホルダー 3">
            <a:extLst>
              <a:ext uri="{FF2B5EF4-FFF2-40B4-BE49-F238E27FC236}">
                <a16:creationId xmlns:a16="http://schemas.microsoft.com/office/drawing/2014/main" xmlns="" id="{3323D32C-E89D-4ADD-ADFA-371CAC13FE0A}"/>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5" name="図 4">
            <a:extLst>
              <a:ext uri="{FF2B5EF4-FFF2-40B4-BE49-F238E27FC236}">
                <a16:creationId xmlns:a16="http://schemas.microsoft.com/office/drawing/2014/main" xmlns="" id="{0A845D32-663D-4B78-A0E8-CFEC7BA84AEA}"/>
              </a:ext>
            </a:extLst>
          </p:cNvPr>
          <p:cNvPicPr>
            <a:picLocks noChangeAspect="1"/>
          </p:cNvPicPr>
          <p:nvPr/>
        </p:nvPicPr>
        <p:blipFill>
          <a:blip r:embed="rId2"/>
          <a:stretch>
            <a:fillRect/>
          </a:stretch>
        </p:blipFill>
        <p:spPr>
          <a:xfrm>
            <a:off x="8401613" y="2211858"/>
            <a:ext cx="2667863" cy="1538743"/>
          </a:xfrm>
          <a:prstGeom prst="rect">
            <a:avLst/>
          </a:prstGeom>
        </p:spPr>
      </p:pic>
      <p:sp>
        <p:nvSpPr>
          <p:cNvPr id="6" name="テキスト ボックス 5">
            <a:extLst>
              <a:ext uri="{FF2B5EF4-FFF2-40B4-BE49-F238E27FC236}">
                <a16:creationId xmlns:a16="http://schemas.microsoft.com/office/drawing/2014/main" xmlns="" id="{33C01725-9E21-416C-9167-495F93E7A972}"/>
              </a:ext>
            </a:extLst>
          </p:cNvPr>
          <p:cNvSpPr txBox="1"/>
          <p:nvPr/>
        </p:nvSpPr>
        <p:spPr>
          <a:xfrm>
            <a:off x="8685556" y="3466863"/>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Tree>
    <p:extLst>
      <p:ext uri="{BB962C8B-B14F-4D97-AF65-F5344CB8AC3E}">
        <p14:creationId xmlns:p14="http://schemas.microsoft.com/office/powerpoint/2010/main" val="139846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E8272186-1645-48B5-94A5-2E153CC0A016}"/>
              </a:ext>
            </a:extLst>
          </p:cNvPr>
          <p:cNvSpPr>
            <a:spLocks noGrp="1"/>
          </p:cNvSpPr>
          <p:nvPr>
            <p:ph type="body" sz="quarter" idx="18"/>
          </p:nvPr>
        </p:nvSpPr>
        <p:spPr/>
        <p:txBody>
          <a:bodyPr/>
          <a:lstStyle/>
          <a:p>
            <a:r>
              <a:rPr kumimoji="1" lang="ja-JP" altLang="en-US" dirty="0"/>
              <a:t>明日（</a:t>
            </a:r>
            <a:r>
              <a:rPr kumimoji="1" lang="en-US" altLang="ja-JP" dirty="0"/>
              <a:t>10/25</a:t>
            </a:r>
            <a:r>
              <a:rPr kumimoji="1" lang="ja-JP" altLang="en-US" dirty="0"/>
              <a:t>）、全体の定例の場で今後の進め方について確認する予定</a:t>
            </a:r>
          </a:p>
        </p:txBody>
      </p:sp>
      <p:sp>
        <p:nvSpPr>
          <p:cNvPr id="3" name="テキスト プレースホルダー 2">
            <a:extLst>
              <a:ext uri="{FF2B5EF4-FFF2-40B4-BE49-F238E27FC236}">
                <a16:creationId xmlns:a16="http://schemas.microsoft.com/office/drawing/2014/main" xmlns="" id="{7BD615DF-71FB-43F3-8996-711136D2983D}"/>
              </a:ext>
            </a:extLst>
          </p:cNvPr>
          <p:cNvSpPr>
            <a:spLocks noGrp="1"/>
          </p:cNvSpPr>
          <p:nvPr>
            <p:ph type="body" sz="quarter" idx="20"/>
          </p:nvPr>
        </p:nvSpPr>
        <p:spPr/>
        <p:txBody>
          <a:bodyPr/>
          <a:lstStyle/>
          <a:p>
            <a:r>
              <a:rPr kumimoji="1" lang="ja-JP" altLang="en-US" dirty="0"/>
              <a:t>今後について</a:t>
            </a:r>
          </a:p>
        </p:txBody>
      </p:sp>
      <p:sp>
        <p:nvSpPr>
          <p:cNvPr id="4" name="日付プレースホルダー 3">
            <a:extLst>
              <a:ext uri="{FF2B5EF4-FFF2-40B4-BE49-F238E27FC236}">
                <a16:creationId xmlns:a16="http://schemas.microsoft.com/office/drawing/2014/main" xmlns="" id="{6EDBA868-BBE7-42E2-9413-B88F07869DD8}"/>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graphicFrame>
        <p:nvGraphicFramePr>
          <p:cNvPr id="5" name="表 5">
            <a:extLst>
              <a:ext uri="{FF2B5EF4-FFF2-40B4-BE49-F238E27FC236}">
                <a16:creationId xmlns:a16="http://schemas.microsoft.com/office/drawing/2014/main" xmlns="" id="{D31F1066-41B0-4DA2-BCFA-9087F703BB92}"/>
              </a:ext>
            </a:extLst>
          </p:cNvPr>
          <p:cNvGraphicFramePr>
            <a:graphicFrameLocks noGrp="1"/>
          </p:cNvGraphicFramePr>
          <p:nvPr>
            <p:extLst>
              <p:ext uri="{D42A27DB-BD31-4B8C-83A1-F6EECF244321}">
                <p14:modId xmlns:p14="http://schemas.microsoft.com/office/powerpoint/2010/main" val="3302334406"/>
              </p:ext>
            </p:extLst>
          </p:nvPr>
        </p:nvGraphicFramePr>
        <p:xfrm>
          <a:off x="443077" y="1876926"/>
          <a:ext cx="11341554" cy="4528069"/>
        </p:xfrm>
        <a:graphic>
          <a:graphicData uri="http://schemas.openxmlformats.org/drawingml/2006/table">
            <a:tbl>
              <a:tblPr firstRow="1" bandRow="1">
                <a:tableStyleId>{5C22544A-7EE6-4342-B048-85BDC9FD1C3A}</a:tableStyleId>
              </a:tblPr>
              <a:tblGrid>
                <a:gridCol w="2885660">
                  <a:extLst>
                    <a:ext uri="{9D8B030D-6E8A-4147-A177-3AD203B41FA5}">
                      <a16:colId xmlns:a16="http://schemas.microsoft.com/office/drawing/2014/main" xmlns="" val="2717115388"/>
                    </a:ext>
                  </a:extLst>
                </a:gridCol>
                <a:gridCol w="4038830">
                  <a:extLst>
                    <a:ext uri="{9D8B030D-6E8A-4147-A177-3AD203B41FA5}">
                      <a16:colId xmlns:a16="http://schemas.microsoft.com/office/drawing/2014/main" xmlns="" val="364258220"/>
                    </a:ext>
                  </a:extLst>
                </a:gridCol>
                <a:gridCol w="4417064">
                  <a:extLst>
                    <a:ext uri="{9D8B030D-6E8A-4147-A177-3AD203B41FA5}">
                      <a16:colId xmlns:a16="http://schemas.microsoft.com/office/drawing/2014/main" xmlns="" val="2809161422"/>
                    </a:ext>
                  </a:extLst>
                </a:gridCol>
              </a:tblGrid>
              <a:tr h="674053">
                <a:tc>
                  <a:txBody>
                    <a:bodyPr/>
                    <a:lstStyle/>
                    <a:p>
                      <a:r>
                        <a:rPr kumimoji="1" lang="ja-JP" altLang="en-US" dirty="0"/>
                        <a:t>小課題（異常の種類）</a:t>
                      </a:r>
                    </a:p>
                  </a:txBody>
                  <a:tcPr/>
                </a:tc>
                <a:tc>
                  <a:txBody>
                    <a:bodyPr/>
                    <a:lstStyle/>
                    <a:p>
                      <a:r>
                        <a:rPr kumimoji="1" lang="ja-JP" altLang="en-US" dirty="0"/>
                        <a:t>メモ</a:t>
                      </a:r>
                    </a:p>
                  </a:txBody>
                  <a:tcPr/>
                </a:tc>
                <a:tc>
                  <a:txBody>
                    <a:bodyPr/>
                    <a:lstStyle/>
                    <a:p>
                      <a:r>
                        <a:rPr kumimoji="1" lang="ja-JP" altLang="en-US" dirty="0"/>
                        <a:t>対応有無</a:t>
                      </a:r>
                    </a:p>
                  </a:txBody>
                  <a:tcPr/>
                </a:tc>
                <a:extLst>
                  <a:ext uri="{0D108BD9-81ED-4DB2-BD59-A6C34878D82A}">
                    <a16:rowId xmlns:a16="http://schemas.microsoft.com/office/drawing/2014/main" xmlns="" val="1404841322"/>
                  </a:ext>
                </a:extLst>
              </a:tr>
              <a:tr h="1284672">
                <a:tc>
                  <a:txBody>
                    <a:bodyPr/>
                    <a:lstStyle/>
                    <a:p>
                      <a:r>
                        <a:rPr kumimoji="1" lang="ja-JP" altLang="en-US" b="1" dirty="0"/>
                        <a:t>欠品</a:t>
                      </a:r>
                      <a:endParaRPr kumimoji="1" lang="en-US" altLang="ja-JP" b="1" dirty="0"/>
                    </a:p>
                    <a:p>
                      <a:r>
                        <a:rPr kumimoji="1" lang="ja-JP" altLang="en-US" sz="1400" dirty="0"/>
                        <a:t>・組付けでモノがない品番</a:t>
                      </a:r>
                      <a:endParaRPr kumimoji="1" lang="en-US" altLang="ja-JP" sz="1400" dirty="0"/>
                    </a:p>
                    <a:p>
                      <a:r>
                        <a:rPr kumimoji="1" lang="ja-JP" altLang="en-US" sz="1400" dirty="0"/>
                        <a:t>・順立装置にモノがない品番</a:t>
                      </a:r>
                    </a:p>
                  </a:txBody>
                  <a:tcPr/>
                </a:tc>
                <a:tc>
                  <a:txBody>
                    <a:bodyPr/>
                    <a:lstStyle/>
                    <a:p>
                      <a:r>
                        <a:rPr kumimoji="1" lang="ja-JP" altLang="en-US" dirty="0"/>
                        <a:t>生革部より、原因の</a:t>
                      </a:r>
                      <a:r>
                        <a:rPr kumimoji="1" lang="en-US" altLang="ja-JP" dirty="0"/>
                        <a:t>8</a:t>
                      </a:r>
                      <a:r>
                        <a:rPr kumimoji="1" lang="ja-JP" altLang="en-US" dirty="0"/>
                        <a:t>割が仕入先なので過多をやってほしい</a:t>
                      </a:r>
                    </a:p>
                  </a:txBody>
                  <a:tcPr/>
                </a:tc>
                <a:tc>
                  <a:txBody>
                    <a:bodyPr/>
                    <a:lstStyle/>
                    <a:p>
                      <a:r>
                        <a:rPr kumimoji="1" lang="ja-JP" altLang="en-US" dirty="0"/>
                        <a:t>後回し</a:t>
                      </a:r>
                    </a:p>
                  </a:txBody>
                  <a:tcPr/>
                </a:tc>
                <a:extLst>
                  <a:ext uri="{0D108BD9-81ED-4DB2-BD59-A6C34878D82A}">
                    <a16:rowId xmlns:a16="http://schemas.microsoft.com/office/drawing/2014/main" xmlns="" val="3171462866"/>
                  </a:ext>
                </a:extLst>
              </a:tr>
              <a:tr h="1284672">
                <a:tc>
                  <a:txBody>
                    <a:bodyPr/>
                    <a:lstStyle/>
                    <a:p>
                      <a:r>
                        <a:rPr kumimoji="1" lang="ja-JP" altLang="en-US" b="1" dirty="0"/>
                        <a:t>在庫過多（一時的）</a:t>
                      </a:r>
                      <a:endParaRPr kumimoji="1" lang="en-US" altLang="ja-JP" b="1" dirty="0"/>
                    </a:p>
                    <a:p>
                      <a:r>
                        <a:rPr kumimoji="1" lang="ja-JP" altLang="en-US" sz="1400" dirty="0"/>
                        <a:t>・突発的に在庫数が設計値を</a:t>
                      </a:r>
                      <a:endParaRPr kumimoji="1" lang="en-US" altLang="ja-JP" sz="1400" dirty="0"/>
                    </a:p>
                    <a:p>
                      <a:r>
                        <a:rPr kumimoji="1" lang="ja-JP" altLang="en-US" sz="1400" dirty="0"/>
                        <a:t>　上回る品番</a:t>
                      </a:r>
                      <a:endParaRPr kumimoji="1" lang="ja-JP" altLang="en-US" dirty="0"/>
                    </a:p>
                  </a:txBody>
                  <a:tcPr/>
                </a:tc>
                <a:tc>
                  <a:txBody>
                    <a:bodyPr/>
                    <a:lstStyle/>
                    <a:p>
                      <a:r>
                        <a:rPr kumimoji="1" lang="ja-JP" altLang="en-US" dirty="0"/>
                        <a:t>突発的な在庫過多は「一時仮置き場でモノが溢れる」を引き起こさない</a:t>
                      </a:r>
                    </a:p>
                  </a:txBody>
                  <a:tcPr/>
                </a:tc>
                <a:tc>
                  <a:txBody>
                    <a:bodyPr/>
                    <a:lstStyle/>
                    <a:p>
                      <a:r>
                        <a:rPr kumimoji="1" lang="ja-JP" altLang="en-US" dirty="0"/>
                        <a:t>後回し</a:t>
                      </a:r>
                    </a:p>
                  </a:txBody>
                  <a:tcPr/>
                </a:tc>
                <a:extLst>
                  <a:ext uri="{0D108BD9-81ED-4DB2-BD59-A6C34878D82A}">
                    <a16:rowId xmlns:a16="http://schemas.microsoft.com/office/drawing/2014/main" xmlns="" val="753567959"/>
                  </a:ext>
                </a:extLst>
              </a:tr>
              <a:tr h="1284672">
                <a:tc>
                  <a:txBody>
                    <a:bodyPr/>
                    <a:lstStyle/>
                    <a:p>
                      <a:r>
                        <a:rPr kumimoji="1" lang="ja-JP" altLang="en-US" b="1" dirty="0"/>
                        <a:t>在庫過多（安定）</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・常に在庫数が設計値を上回る</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　品番</a:t>
                      </a:r>
                    </a:p>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安定的な在庫過多が、「一時仮置き場でモノが溢れる」に繋がる</a:t>
                      </a:r>
                    </a:p>
                    <a:p>
                      <a:endParaRPr kumimoji="1" lang="ja-JP" altLang="en-US" dirty="0"/>
                    </a:p>
                  </a:txBody>
                  <a:tcPr/>
                </a:tc>
                <a:tc>
                  <a:txBody>
                    <a:bodyPr/>
                    <a:lstStyle/>
                    <a:p>
                      <a:r>
                        <a:rPr kumimoji="1" lang="ja-JP" altLang="en-US" dirty="0"/>
                        <a:t>着手</a:t>
                      </a:r>
                    </a:p>
                  </a:txBody>
                  <a:tcPr/>
                </a:tc>
                <a:extLst>
                  <a:ext uri="{0D108BD9-81ED-4DB2-BD59-A6C34878D82A}">
                    <a16:rowId xmlns:a16="http://schemas.microsoft.com/office/drawing/2014/main" xmlns="" val="2970761289"/>
                  </a:ext>
                </a:extLst>
              </a:tr>
            </a:tbl>
          </a:graphicData>
        </a:graphic>
      </p:graphicFrame>
      <p:sp>
        <p:nvSpPr>
          <p:cNvPr id="6" name="正方形/長方形 5">
            <a:extLst>
              <a:ext uri="{FF2B5EF4-FFF2-40B4-BE49-F238E27FC236}">
                <a16:creationId xmlns:a16="http://schemas.microsoft.com/office/drawing/2014/main" xmlns="" id="{2D2C29B2-87D5-46D9-A66F-547EBA41C2ED}"/>
              </a:ext>
            </a:extLst>
          </p:cNvPr>
          <p:cNvSpPr/>
          <p:nvPr/>
        </p:nvSpPr>
        <p:spPr>
          <a:xfrm>
            <a:off x="7372522" y="5326458"/>
            <a:ext cx="4412110" cy="800219"/>
          </a:xfrm>
          <a:prstGeom prst="rect">
            <a:avLst/>
          </a:prstGeom>
          <a:solidFill>
            <a:srgbClr val="FFFF00"/>
          </a:solidFill>
        </p:spPr>
        <p:txBody>
          <a:bodyPr vert="horz" wrap="square">
            <a:spAutoFit/>
          </a:bodyPr>
          <a:lstStyle/>
          <a:p>
            <a:r>
              <a:rPr lang="ja-JP" altLang="en-US" dirty="0"/>
              <a:t>継続してこの分析を進めるのか？</a:t>
            </a:r>
            <a:endParaRPr lang="en-US" altLang="ja-JP" dirty="0"/>
          </a:p>
          <a:p>
            <a:r>
              <a:rPr lang="ja-JP" altLang="en-US" sz="1400" dirty="0"/>
              <a:t>（データがないのでこれ以上深く分析するのは厳しい。これが限界かもしれないです）</a:t>
            </a:r>
          </a:p>
        </p:txBody>
      </p:sp>
      <p:sp>
        <p:nvSpPr>
          <p:cNvPr id="8" name="正方形/長方形 7">
            <a:extLst>
              <a:ext uri="{FF2B5EF4-FFF2-40B4-BE49-F238E27FC236}">
                <a16:creationId xmlns:a16="http://schemas.microsoft.com/office/drawing/2014/main" xmlns="" id="{B2919632-47C5-4CE8-A029-040EA2D44C8E}"/>
              </a:ext>
            </a:extLst>
          </p:cNvPr>
          <p:cNvSpPr/>
          <p:nvPr/>
        </p:nvSpPr>
        <p:spPr>
          <a:xfrm>
            <a:off x="7372521" y="4060353"/>
            <a:ext cx="4412110" cy="584775"/>
          </a:xfrm>
          <a:prstGeom prst="rect">
            <a:avLst/>
          </a:prstGeom>
          <a:solidFill>
            <a:srgbClr val="FFFF00"/>
          </a:solidFill>
        </p:spPr>
        <p:txBody>
          <a:bodyPr vert="horz" wrap="square">
            <a:spAutoFit/>
          </a:bodyPr>
          <a:lstStyle/>
          <a:p>
            <a:r>
              <a:rPr lang="ja-JP" altLang="en-US" dirty="0"/>
              <a:t>着手？</a:t>
            </a:r>
            <a:endParaRPr lang="en-US" altLang="ja-JP" dirty="0"/>
          </a:p>
          <a:p>
            <a:r>
              <a:rPr lang="ja-JP" altLang="en-US" sz="1400" dirty="0"/>
              <a:t>（一時的な過多を検出できてうれしいのか）</a:t>
            </a:r>
          </a:p>
        </p:txBody>
      </p:sp>
    </p:spTree>
    <p:extLst>
      <p:ext uri="{BB962C8B-B14F-4D97-AF65-F5344CB8AC3E}">
        <p14:creationId xmlns:p14="http://schemas.microsoft.com/office/powerpoint/2010/main" val="2022268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・お昼過ぎに納入されたものの</a:t>
            </a:r>
            <a:r>
              <a:rPr lang="en-US" altLang="ja-JP" sz="1800" b="0" dirty="0"/>
              <a:t>8</a:t>
            </a:r>
            <a:r>
              <a:rPr lang="ja-JP" altLang="en-US" sz="1800" b="0" dirty="0"/>
              <a:t>割は、入庫基準時間内に入庫できていない</a:t>
            </a:r>
            <a:endParaRPr lang="en-US" altLang="ja-JP" sz="1800" b="0" dirty="0"/>
          </a:p>
          <a:p>
            <a:r>
              <a:rPr kumimoji="1" lang="ja-JP" altLang="ja-JP" sz="1800" b="0" dirty="0"/>
              <a:t>　</a:t>
            </a:r>
            <a:r>
              <a:rPr kumimoji="1" lang="en-US" altLang="ja-JP" sz="1800" b="0" dirty="0"/>
              <a:t>→◇</a:t>
            </a:r>
            <a:r>
              <a:rPr kumimoji="1" lang="ja-JP" altLang="en-US" sz="1800" b="0" dirty="0"/>
              <a:t>なぜ？ </a:t>
            </a:r>
            <a:endParaRPr kumimoji="1" lang="en-US" altLang="ja-JP" sz="1800" b="0" dirty="0"/>
          </a:p>
          <a:p>
            <a:r>
              <a:rPr lang="ja-JP" altLang="en-US" sz="1800" b="0" dirty="0"/>
              <a:t>　</a:t>
            </a:r>
            <a:r>
              <a:rPr lang="ja-JP" altLang="en-US" sz="1800" b="0" dirty="0">
                <a:solidFill>
                  <a:srgbClr val="FF0000"/>
                </a:solidFill>
              </a:rPr>
              <a:t>昼勤と夜勤の切り替わりの時間（</a:t>
            </a:r>
            <a:r>
              <a:rPr lang="en-US" altLang="ja-JP" sz="1800" b="0" dirty="0">
                <a:solidFill>
                  <a:srgbClr val="FF0000"/>
                </a:solidFill>
              </a:rPr>
              <a:t>17:30〜22:00</a:t>
            </a:r>
            <a:r>
              <a:rPr lang="ja-JP" altLang="en-US" sz="1800" b="0" dirty="0">
                <a:solidFill>
                  <a:srgbClr val="FF0000"/>
                </a:solidFill>
              </a:rPr>
              <a:t>）で入庫作業が行われていないから</a:t>
            </a:r>
            <a:endParaRPr lang="en-US" altLang="ja-JP" sz="1800" b="0" dirty="0">
              <a:solidFill>
                <a:srgbClr val="FF0000"/>
              </a:solidFill>
            </a:endParaRPr>
          </a:p>
          <a:p>
            <a:r>
              <a:rPr lang="ja-JP" altLang="en-US" sz="1800" b="0" dirty="0"/>
              <a:t>　（設計値超過分の約</a:t>
            </a:r>
            <a:r>
              <a:rPr lang="en-US" altLang="ja-JP" sz="1800" b="0" dirty="0"/>
              <a:t>0.18</a:t>
            </a:r>
            <a:r>
              <a:rPr lang="ja-JP" altLang="en-US" sz="1800" b="0" dirty="0"/>
              <a:t>日</a:t>
            </a:r>
            <a:r>
              <a:rPr lang="en-US" altLang="ja-JP" sz="1800" b="0" dirty="0"/>
              <a:t>=4.3</a:t>
            </a:r>
            <a:r>
              <a:rPr lang="ja-JP" altLang="en-US" sz="1800" b="0" dirty="0"/>
              <a:t>時間が昼勤夜勤の切り替わりの時間とほぼ一致）</a:t>
            </a:r>
            <a:endParaRPr lang="en-US" altLang="ja-JP" sz="1800" b="0" dirty="0"/>
          </a:p>
          <a:p>
            <a:r>
              <a:rPr kumimoji="1" lang="ja-JP" altLang="en-US" sz="1800" b="0" dirty="0"/>
              <a:t>　→　残業が無い場合、</a:t>
            </a:r>
            <a:r>
              <a:rPr kumimoji="1" lang="en-US" altLang="ja-JP" sz="1800" b="0" dirty="0"/>
              <a:t>3</a:t>
            </a:r>
            <a:r>
              <a:rPr kumimoji="1" lang="ja-JP" altLang="en-US" sz="1800" b="0" dirty="0"/>
              <a:t>便で届いたものは</a:t>
            </a:r>
            <a:r>
              <a:rPr kumimoji="1" lang="en-US" altLang="ja-JP" sz="1800" b="0" dirty="0"/>
              <a:t>4</a:t>
            </a:r>
            <a:r>
              <a:rPr kumimoji="1" lang="ja-JP" altLang="en-US" sz="1800" b="0" dirty="0"/>
              <a:t>便到着まで入庫されない</a:t>
            </a:r>
            <a:endParaRPr kumimoji="1" lang="en-US" altLang="ja-JP" sz="1800" b="0" dirty="0"/>
          </a:p>
          <a:p>
            <a:endParaRPr kumimoji="1" lang="en-US" altLang="ja-JP" sz="1800" b="0" dirty="0"/>
          </a:p>
          <a:p>
            <a:r>
              <a:rPr lang="ja-JP" altLang="en-US" sz="1800" b="0" dirty="0"/>
              <a:t>・すべての便で入庫作業を基準時間内でやり切れていない。</a:t>
            </a:r>
            <a:endParaRPr lang="en-US" altLang="ja-JP" sz="1800" b="0" dirty="0"/>
          </a:p>
          <a:p>
            <a:r>
              <a:rPr lang="ja-JP" altLang="ja-JP" sz="1800" b="0" dirty="0"/>
              <a:t>　</a:t>
            </a:r>
            <a:r>
              <a:rPr lang="ja-JP" altLang="en-US" sz="1800" b="0" dirty="0"/>
              <a:t>特に、</a:t>
            </a:r>
            <a:r>
              <a:rPr lang="ja-JP" altLang="en-US" sz="1800" b="0" dirty="0">
                <a:solidFill>
                  <a:srgbClr val="FF0000"/>
                </a:solidFill>
              </a:rPr>
              <a:t>納入（検収）されるかんばん数が多い時間帯ほど、入庫作業を基準時間内でやり切れていない傾向</a:t>
            </a:r>
            <a:endParaRPr lang="en-US" altLang="ja-JP" sz="1800" b="0" dirty="0">
              <a:solidFill>
                <a:srgbClr val="FF0000"/>
              </a:solidFill>
            </a:endParaRPr>
          </a:p>
          <a:p>
            <a:r>
              <a:rPr lang="ja-JP" altLang="en-US" sz="1800" b="0" dirty="0">
                <a:solidFill>
                  <a:schemeClr val="tx1"/>
                </a:solidFill>
              </a:rPr>
              <a:t>　→　</a:t>
            </a:r>
            <a:r>
              <a:rPr lang="ja-JP" altLang="en-US" sz="1800" b="0" dirty="0">
                <a:solidFill>
                  <a:schemeClr val="accent1">
                    <a:lumMod val="60000"/>
                    <a:lumOff val="40000"/>
                  </a:schemeClr>
                </a:solidFill>
              </a:rPr>
              <a:t>かんばんが多いほど</a:t>
            </a:r>
            <a:r>
              <a:rPr lang="en-US" altLang="ja-JP" sz="1800" b="0" dirty="0">
                <a:solidFill>
                  <a:schemeClr val="accent1">
                    <a:lumMod val="60000"/>
                    <a:lumOff val="40000"/>
                  </a:schemeClr>
                </a:solidFill>
              </a:rPr>
              <a:t>LT</a:t>
            </a:r>
            <a:r>
              <a:rPr lang="ja-JP" altLang="en-US" sz="1800" b="0" dirty="0">
                <a:solidFill>
                  <a:schemeClr val="accent1">
                    <a:lumMod val="60000"/>
                    <a:lumOff val="40000"/>
                  </a:schemeClr>
                </a:solidFill>
              </a:rPr>
              <a:t>が伸びるか？次ページで詳細分析</a:t>
            </a:r>
            <a:r>
              <a:rPr lang="ja-JP" altLang="en-US" sz="1800" b="0" dirty="0">
                <a:solidFill>
                  <a:schemeClr val="tx1"/>
                </a:solidFill>
              </a:rPr>
              <a:t>❶</a:t>
            </a:r>
            <a:endParaRPr lang="en-US" altLang="ja-JP" sz="1800" b="0" dirty="0">
              <a:solidFill>
                <a:schemeClr val="tx1"/>
              </a:solidFill>
            </a:endParaRPr>
          </a:p>
          <a:p>
            <a:endParaRPr lang="en-US" altLang="ja-JP" sz="1800" b="0" dirty="0">
              <a:solidFill>
                <a:schemeClr val="tx1"/>
              </a:solidFill>
            </a:endParaRPr>
          </a:p>
          <a:p>
            <a:endParaRPr lang="en-US" altLang="ja-JP" sz="1800" b="0" dirty="0"/>
          </a:p>
          <a:p>
            <a:endParaRPr lang="en-US" altLang="ja-JP" sz="1800" b="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pic>
        <p:nvPicPr>
          <p:cNvPr id="16" name="図 15"/>
          <p:cNvPicPr>
            <a:picLocks noChangeAspect="1"/>
          </p:cNvPicPr>
          <p:nvPr/>
        </p:nvPicPr>
        <p:blipFill>
          <a:blip r:embed="rId2"/>
          <a:stretch>
            <a:fillRect/>
          </a:stretch>
        </p:blipFill>
        <p:spPr>
          <a:xfrm>
            <a:off x="454377" y="4346222"/>
            <a:ext cx="11318528" cy="1787877"/>
          </a:xfrm>
          <a:prstGeom prst="rect">
            <a:avLst/>
          </a:prstGeom>
        </p:spPr>
      </p:pic>
      <p:pic>
        <p:nvPicPr>
          <p:cNvPr id="17" name="図 16"/>
          <p:cNvPicPr>
            <a:picLocks noChangeAspect="1"/>
          </p:cNvPicPr>
          <p:nvPr/>
        </p:nvPicPr>
        <p:blipFill>
          <a:blip r:embed="rId3"/>
          <a:stretch>
            <a:fillRect/>
          </a:stretch>
        </p:blipFill>
        <p:spPr>
          <a:xfrm>
            <a:off x="9736667" y="853356"/>
            <a:ext cx="2455333" cy="1416163"/>
          </a:xfrm>
          <a:prstGeom prst="rect">
            <a:avLst/>
          </a:prstGeom>
        </p:spPr>
      </p:pic>
      <p:sp>
        <p:nvSpPr>
          <p:cNvPr id="19" name="テキスト ボックス 18"/>
          <p:cNvSpPr txBox="1"/>
          <p:nvPr/>
        </p:nvSpPr>
        <p:spPr>
          <a:xfrm>
            <a:off x="9857761" y="1988510"/>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434622" y="6149623"/>
            <a:ext cx="7241728" cy="307777"/>
          </a:xfrm>
          <a:prstGeom prst="rect">
            <a:avLst/>
          </a:prstGeom>
          <a:noFill/>
        </p:spPr>
        <p:txBody>
          <a:bodyPr wrap="square" rtlCol="0">
            <a:spAutoFit/>
          </a:bodyPr>
          <a:lstStyle/>
          <a:p>
            <a:r>
              <a:rPr lang="en-US" altLang="ja-JP" sz="1400" dirty="0"/>
              <a:t>※9</a:t>
            </a:r>
            <a:r>
              <a:rPr lang="ja-JP" altLang="en-US" sz="1400" dirty="0"/>
              <a:t>月データ、月～土曜の朝までに納入と回収があったかんばんを対象</a:t>
            </a:r>
            <a:endParaRPr lang="en-US" altLang="ja-JP" sz="1400" dirty="0"/>
          </a:p>
        </p:txBody>
      </p:sp>
      <p:cxnSp>
        <p:nvCxnSpPr>
          <p:cNvPr id="6" name="コネクタ: カギ線 5">
            <a:extLst>
              <a:ext uri="{FF2B5EF4-FFF2-40B4-BE49-F238E27FC236}">
                <a16:creationId xmlns:a16="http://schemas.microsoft.com/office/drawing/2014/main" xmlns="" id="{17DAC7BA-B7A4-49AE-B3A9-3C7AE34320E4}"/>
              </a:ext>
            </a:extLst>
          </p:cNvPr>
          <p:cNvCxnSpPr>
            <a:cxnSpLocks/>
          </p:cNvCxnSpPr>
          <p:nvPr/>
        </p:nvCxnSpPr>
        <p:spPr>
          <a:xfrm flipV="1">
            <a:off x="7755147" y="1561437"/>
            <a:ext cx="1981520" cy="738123"/>
          </a:xfrm>
          <a:prstGeom prst="bentConnector3">
            <a:avLst>
              <a:gd name="adj1" fmla="val 86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rot="10800000" flipV="1">
            <a:off x="760727" y="4082702"/>
            <a:ext cx="860604" cy="242386"/>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1621331"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683887" y="3857481"/>
            <a:ext cx="2597196" cy="246221"/>
          </a:xfrm>
          <a:prstGeom prst="rect">
            <a:avLst/>
          </a:prstGeom>
          <a:noFill/>
        </p:spPr>
        <p:txBody>
          <a:bodyPr wrap="square" rtlCol="0">
            <a:spAutoFit/>
          </a:bodyPr>
          <a:lstStyle/>
          <a:p>
            <a:r>
              <a:rPr lang="ja-JP" altLang="en-US" sz="1000" dirty="0"/>
              <a:t>検収日時範囲をもとにどの便に乗るか定義</a:t>
            </a:r>
            <a:endParaRPr lang="en-US" altLang="ja-JP" sz="10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xmlns="" id="{27BE330B-7C76-4B37-9015-F15AD033151C}"/>
              </a:ext>
            </a:extLst>
          </p:cNvPr>
          <p:cNvSpPr txBox="1"/>
          <p:nvPr/>
        </p:nvSpPr>
        <p:spPr>
          <a:xfrm>
            <a:off x="8078855" y="3622524"/>
            <a:ext cx="1535372" cy="307777"/>
          </a:xfrm>
          <a:prstGeom prst="rect">
            <a:avLst/>
          </a:prstGeom>
          <a:noFill/>
        </p:spPr>
        <p:txBody>
          <a:bodyPr wrap="square" rtlCol="0">
            <a:spAutoFit/>
          </a:bodyPr>
          <a:lstStyle/>
          <a:p>
            <a:r>
              <a:rPr lang="ja-JP" altLang="en-US" sz="1400" dirty="0">
                <a:solidFill>
                  <a:schemeClr val="accent1">
                    <a:lumMod val="60000"/>
                    <a:lumOff val="40000"/>
                  </a:schemeClr>
                </a:solidFill>
              </a:rPr>
              <a:t>深夜は</a:t>
            </a:r>
            <a:r>
              <a:rPr lang="en-US" altLang="ja-JP" sz="1400" dirty="0">
                <a:solidFill>
                  <a:schemeClr val="accent1">
                    <a:lumMod val="60000"/>
                    <a:lumOff val="40000"/>
                  </a:schemeClr>
                </a:solidFill>
              </a:rPr>
              <a:t>LT</a:t>
            </a:r>
            <a:r>
              <a:rPr lang="ja-JP" altLang="en-US" sz="1400" dirty="0">
                <a:solidFill>
                  <a:schemeClr val="accent1">
                    <a:lumMod val="60000"/>
                    <a:lumOff val="40000"/>
                  </a:schemeClr>
                </a:solidFill>
              </a:rPr>
              <a:t>が短い</a:t>
            </a:r>
            <a:endParaRPr lang="en-US" altLang="ja-JP" sz="1400" dirty="0">
              <a:solidFill>
                <a:schemeClr val="accent1">
                  <a:lumMod val="60000"/>
                  <a:lumOff val="40000"/>
                </a:schemeClr>
              </a:solidFill>
            </a:endParaRPr>
          </a:p>
        </p:txBody>
      </p:sp>
      <p:sp>
        <p:nvSpPr>
          <p:cNvPr id="71" name="テキスト ボックス 70">
            <a:extLst>
              <a:ext uri="{FF2B5EF4-FFF2-40B4-BE49-F238E27FC236}">
                <a16:creationId xmlns:a16="http://schemas.microsoft.com/office/drawing/2014/main" xmlns="" id="{3DE9D729-E8D3-40F3-82FD-44D588C02C59}"/>
              </a:ext>
            </a:extLst>
          </p:cNvPr>
          <p:cNvSpPr txBox="1"/>
          <p:nvPr/>
        </p:nvSpPr>
        <p:spPr>
          <a:xfrm>
            <a:off x="7664525" y="2341801"/>
            <a:ext cx="2121709" cy="276999"/>
          </a:xfrm>
          <a:prstGeom prst="rect">
            <a:avLst/>
          </a:prstGeom>
          <a:solidFill>
            <a:schemeClr val="bg1"/>
          </a:solidFill>
        </p:spPr>
        <p:txBody>
          <a:bodyPr wrap="square" rtlCol="0">
            <a:spAutoFit/>
          </a:bodyPr>
          <a:lstStyle/>
          <a:p>
            <a:r>
              <a:rPr lang="ja-JP" altLang="en-US" sz="1200" dirty="0"/>
              <a:t>その結果、これに繋がる？</a:t>
            </a:r>
            <a:endParaRPr lang="en-US" altLang="ja-JP" sz="1200" dirty="0"/>
          </a:p>
        </p:txBody>
      </p:sp>
      <p:sp>
        <p:nvSpPr>
          <p:cNvPr id="73" name="正方形/長方形 72">
            <a:extLst>
              <a:ext uri="{FF2B5EF4-FFF2-40B4-BE49-F238E27FC236}">
                <a16:creationId xmlns:a16="http://schemas.microsoft.com/office/drawing/2014/main" xmlns="" id="{2E5BB71B-D7C3-4F5A-B723-0569648B772A}"/>
              </a:ext>
            </a:extLst>
          </p:cNvPr>
          <p:cNvSpPr/>
          <p:nvPr/>
        </p:nvSpPr>
        <p:spPr>
          <a:xfrm>
            <a:off x="8607972" y="5878385"/>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a:extLst>
              <a:ext uri="{FF2B5EF4-FFF2-40B4-BE49-F238E27FC236}">
                <a16:creationId xmlns:a16="http://schemas.microsoft.com/office/drawing/2014/main" xmlns="" id="{ACAF142B-2DB0-4A1C-9627-BBC6B1B185DC}"/>
              </a:ext>
            </a:extLst>
          </p:cNvPr>
          <p:cNvSpPr/>
          <p:nvPr/>
        </p:nvSpPr>
        <p:spPr>
          <a:xfrm>
            <a:off x="8607972" y="4599341"/>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テキスト ボックス 75">
            <a:extLst>
              <a:ext uri="{FF2B5EF4-FFF2-40B4-BE49-F238E27FC236}">
                <a16:creationId xmlns:a16="http://schemas.microsoft.com/office/drawing/2014/main" xmlns="" id="{0B1943D8-3673-427F-A30C-2F8A08FE069B}"/>
              </a:ext>
            </a:extLst>
          </p:cNvPr>
          <p:cNvSpPr txBox="1"/>
          <p:nvPr/>
        </p:nvSpPr>
        <p:spPr>
          <a:xfrm>
            <a:off x="9394722" y="3613977"/>
            <a:ext cx="2535432" cy="646331"/>
          </a:xfrm>
          <a:prstGeom prst="rect">
            <a:avLst/>
          </a:prstGeom>
          <a:noFill/>
        </p:spPr>
        <p:txBody>
          <a:bodyPr wrap="square">
            <a:spAutoFit/>
          </a:bodyPr>
          <a:lstStyle/>
          <a:p>
            <a:r>
              <a:rPr lang="en-US" altLang="ja-JP" sz="1800" b="0" dirty="0">
                <a:solidFill>
                  <a:schemeClr val="accent1">
                    <a:lumMod val="60000"/>
                    <a:lumOff val="40000"/>
                  </a:schemeClr>
                </a:solidFill>
              </a:rPr>
              <a:t>0.15</a:t>
            </a:r>
            <a:r>
              <a:rPr lang="ja-JP" altLang="en-US" sz="1800" b="0" dirty="0">
                <a:solidFill>
                  <a:schemeClr val="accent1">
                    <a:lumMod val="60000"/>
                    <a:lumOff val="40000"/>
                  </a:schemeClr>
                </a:solidFill>
              </a:rPr>
              <a:t>日</a:t>
            </a:r>
            <a:r>
              <a:rPr lang="en-US" altLang="ja-JP" sz="1800" b="0" dirty="0">
                <a:solidFill>
                  <a:schemeClr val="accent1">
                    <a:lumMod val="60000"/>
                    <a:lumOff val="40000"/>
                  </a:schemeClr>
                </a:solidFill>
              </a:rPr>
              <a:t>=3.6H</a:t>
            </a:r>
          </a:p>
          <a:p>
            <a:r>
              <a:rPr lang="ja-JP" altLang="en-US" sz="1800" b="0" dirty="0">
                <a:solidFill>
                  <a:schemeClr val="accent1">
                    <a:lumMod val="60000"/>
                    <a:lumOff val="40000"/>
                  </a:schemeClr>
                </a:solidFill>
              </a:rPr>
              <a:t>次ページで詳細分析</a:t>
            </a:r>
            <a:r>
              <a:rPr lang="ja-JP" altLang="en-US" sz="1800" b="0" dirty="0">
                <a:solidFill>
                  <a:schemeClr val="tx1"/>
                </a:solidFill>
              </a:rPr>
              <a:t>❷</a:t>
            </a:r>
            <a:endParaRPr lang="ja-JP" altLang="en-US" dirty="0"/>
          </a:p>
        </p:txBody>
      </p:sp>
      <p:cxnSp>
        <p:nvCxnSpPr>
          <p:cNvPr id="77" name="コネクタ: カギ線 76">
            <a:extLst>
              <a:ext uri="{FF2B5EF4-FFF2-40B4-BE49-F238E27FC236}">
                <a16:creationId xmlns:a16="http://schemas.microsoft.com/office/drawing/2014/main" xmlns="" id="{74FB8B90-B721-4E53-B1AD-5B512DB6E209}"/>
              </a:ext>
            </a:extLst>
          </p:cNvPr>
          <p:cNvCxnSpPr>
            <a:cxnSpLocks/>
            <a:stCxn id="83" idx="1"/>
          </p:cNvCxnSpPr>
          <p:nvPr/>
        </p:nvCxnSpPr>
        <p:spPr>
          <a:xfrm rot="10800000">
            <a:off x="7621756" y="6128942"/>
            <a:ext cx="85539" cy="16846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645726" y="3856724"/>
            <a:ext cx="4061568" cy="246221"/>
          </a:xfrm>
          <a:prstGeom prst="rect">
            <a:avLst/>
          </a:prstGeom>
          <a:noFill/>
        </p:spPr>
        <p:txBody>
          <a:bodyPr wrap="square" rtlCol="0">
            <a:spAutoFit/>
          </a:bodyPr>
          <a:lstStyle/>
          <a:p>
            <a:r>
              <a:rPr lang="ja-JP" altLang="en-US" sz="1000" dirty="0"/>
              <a:t>工場到着時刻（計画）＋</a:t>
            </a:r>
            <a:r>
              <a:rPr lang="en-US" altLang="ja-JP" sz="1000" dirty="0"/>
              <a:t>4.3H</a:t>
            </a:r>
            <a:r>
              <a:rPr lang="ja-JP" altLang="en-US" sz="1000" dirty="0"/>
              <a:t>の間を入庫基準滞留時間とする</a:t>
            </a:r>
            <a:endParaRPr lang="en-US" altLang="ja-JP" sz="1000" dirty="0"/>
          </a:p>
        </p:txBody>
      </p:sp>
      <p:sp>
        <p:nvSpPr>
          <p:cNvPr id="83" name="テキスト ボックス 82">
            <a:extLst>
              <a:ext uri="{FF2B5EF4-FFF2-40B4-BE49-F238E27FC236}">
                <a16:creationId xmlns:a16="http://schemas.microsoft.com/office/drawing/2014/main" xmlns="" id="{98443598-7A1A-4743-92A5-99C48E649018}"/>
              </a:ext>
            </a:extLst>
          </p:cNvPr>
          <p:cNvSpPr txBox="1"/>
          <p:nvPr/>
        </p:nvSpPr>
        <p:spPr>
          <a:xfrm>
            <a:off x="7707294" y="6174299"/>
            <a:ext cx="2303058" cy="246221"/>
          </a:xfrm>
          <a:prstGeom prst="rect">
            <a:avLst/>
          </a:prstGeom>
          <a:noFill/>
        </p:spPr>
        <p:txBody>
          <a:bodyPr wrap="square" rtlCol="0">
            <a:spAutoFit/>
          </a:bodyPr>
          <a:lstStyle/>
          <a:p>
            <a:r>
              <a:rPr lang="ja-JP" altLang="en-US" sz="1000" dirty="0"/>
              <a:t>入庫基準外は早着の場合も含まれる</a:t>
            </a:r>
            <a:endParaRPr lang="en-US" altLang="ja-JP" sz="1000" dirty="0"/>
          </a:p>
        </p:txBody>
      </p:sp>
      <p:cxnSp>
        <p:nvCxnSpPr>
          <p:cNvPr id="84" name="コネクタ: カギ線 83">
            <a:extLst>
              <a:ext uri="{FF2B5EF4-FFF2-40B4-BE49-F238E27FC236}">
                <a16:creationId xmlns:a16="http://schemas.microsoft.com/office/drawing/2014/main" xmlns="" id="{06B017DF-FB36-4302-9902-685D8EBAF70A}"/>
              </a:ext>
            </a:extLst>
          </p:cNvPr>
          <p:cNvCxnSpPr>
            <a:cxnSpLocks/>
          </p:cNvCxnSpPr>
          <p:nvPr/>
        </p:nvCxnSpPr>
        <p:spPr>
          <a:xfrm flipV="1">
            <a:off x="9085651" y="4032547"/>
            <a:ext cx="374870" cy="322547"/>
          </a:xfrm>
          <a:prstGeom prst="bentConnector3">
            <a:avLst>
              <a:gd name="adj1" fmla="val 74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xmlns="" id="{D77824F8-6FC2-459C-8A7A-5E28DD20861E}"/>
              </a:ext>
            </a:extLst>
          </p:cNvPr>
          <p:cNvSpPr/>
          <p:nvPr/>
        </p:nvSpPr>
        <p:spPr>
          <a:xfrm>
            <a:off x="-5853932" y="1634277"/>
            <a:ext cx="5059251" cy="38432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solidFill>
              </a:rPr>
              <a:t>夜勤昼勤の交代</a:t>
            </a:r>
            <a:endParaRPr kumimoji="1" lang="en-US" altLang="ja-JP" sz="1400" dirty="0">
              <a:solidFill>
                <a:schemeClr val="tx1"/>
              </a:solidFill>
            </a:endParaRPr>
          </a:p>
          <a:p>
            <a:r>
              <a:rPr lang="ja-JP" altLang="en-US" sz="1400" dirty="0">
                <a:solidFill>
                  <a:schemeClr val="tx1"/>
                </a:solidFill>
              </a:rPr>
              <a:t>は？</a:t>
            </a:r>
            <a:endParaRPr lang="en-US" altLang="ja-JP" sz="1400" dirty="0">
              <a:solidFill>
                <a:schemeClr val="tx1"/>
              </a:solidFill>
            </a:endParaRPr>
          </a:p>
          <a:p>
            <a:endParaRPr lang="en-US" altLang="ja-JP" sz="1400" dirty="0">
              <a:solidFill>
                <a:schemeClr val="tx1"/>
              </a:solidFill>
            </a:endParaRPr>
          </a:p>
          <a:p>
            <a:r>
              <a:rPr lang="ja-JP" altLang="en-US" sz="1400" dirty="0">
                <a:solidFill>
                  <a:schemeClr val="tx1"/>
                </a:solidFill>
              </a:rPr>
              <a:t>便間の間隔が短いのも要因？</a:t>
            </a:r>
            <a:endParaRPr lang="en-US" altLang="ja-JP" sz="1400" dirty="0">
              <a:solidFill>
                <a:schemeClr val="tx1"/>
              </a:solidFill>
            </a:endParaRPr>
          </a:p>
          <a:p>
            <a:endParaRPr kumimoji="1" lang="en-US" altLang="ja-JP" sz="1400" dirty="0">
              <a:solidFill>
                <a:schemeClr val="tx1"/>
              </a:solidFill>
            </a:endParaRPr>
          </a:p>
          <a:p>
            <a:r>
              <a:rPr lang="en-US" altLang="ja-JP" sz="1400" dirty="0">
                <a:solidFill>
                  <a:srgbClr val="FF0000"/>
                </a:solidFill>
              </a:rPr>
              <a:t>Q. </a:t>
            </a:r>
            <a:r>
              <a:rPr lang="ja-JP" altLang="en-US" sz="1400" dirty="0">
                <a:solidFill>
                  <a:srgbClr val="FF0000"/>
                </a:solidFill>
              </a:rPr>
              <a:t>設計値の差０が目標？</a:t>
            </a:r>
            <a:endParaRPr lang="en-US" altLang="ja-JP" sz="1400" dirty="0">
              <a:solidFill>
                <a:srgbClr val="FF0000"/>
              </a:solidFill>
            </a:endParaRPr>
          </a:p>
          <a:p>
            <a:r>
              <a:rPr kumimoji="1" lang="ja-JP" altLang="en-US" sz="1400" dirty="0">
                <a:solidFill>
                  <a:srgbClr val="FF0000"/>
                </a:solidFill>
              </a:rPr>
              <a:t>全体の設計超過率</a:t>
            </a:r>
            <a:r>
              <a:rPr lang="ja-JP" altLang="en-US" sz="1400" dirty="0">
                <a:solidFill>
                  <a:srgbClr val="FF0000"/>
                </a:solidFill>
              </a:rPr>
              <a:t>を</a:t>
            </a:r>
            <a:r>
              <a:rPr lang="en-US" altLang="ja-JP" sz="1400" dirty="0">
                <a:solidFill>
                  <a:srgbClr val="FF0000"/>
                </a:solidFill>
              </a:rPr>
              <a:t>0</a:t>
            </a:r>
            <a:r>
              <a:rPr lang="ja-JP" altLang="en-US" sz="1400" dirty="0">
                <a:solidFill>
                  <a:srgbClr val="FF0000"/>
                </a:solidFill>
              </a:rPr>
              <a:t>にする活動が目指すところ？</a:t>
            </a:r>
            <a:endParaRPr lang="en-US" altLang="ja-JP" sz="1400" dirty="0">
              <a:solidFill>
                <a:srgbClr val="FF0000"/>
              </a:solidFill>
            </a:endParaRPr>
          </a:p>
          <a:p>
            <a:r>
              <a:rPr lang="ja-JP" altLang="en-US" sz="1400" dirty="0">
                <a:solidFill>
                  <a:srgbClr val="FF0000"/>
                </a:solidFill>
              </a:rPr>
              <a:t>はい。</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朝に納入する必要性？</a:t>
            </a:r>
            <a:r>
              <a:rPr lang="ja-JP" altLang="en-US" sz="1400" dirty="0">
                <a:solidFill>
                  <a:srgbClr val="FF0000"/>
                </a:solidFill>
              </a:rPr>
              <a:t>分散できないか？</a:t>
            </a:r>
            <a:endParaRPr lang="en-US" altLang="ja-JP" sz="1400" dirty="0">
              <a:solidFill>
                <a:srgbClr val="FF0000"/>
              </a:solidFill>
            </a:endParaRPr>
          </a:p>
          <a:p>
            <a:r>
              <a:rPr lang="ja-JP" altLang="en-US" sz="1400" dirty="0">
                <a:solidFill>
                  <a:srgbClr val="FF0000"/>
                </a:solidFill>
              </a:rPr>
              <a:t>第一工場の問題だけではない。分散の提案できるけど、簡単ではない。</a:t>
            </a:r>
            <a:endParaRPr lang="en-US" altLang="ja-JP" sz="1400" dirty="0">
              <a:solidFill>
                <a:srgbClr val="FF0000"/>
              </a:solidFill>
            </a:endParaRPr>
          </a:p>
          <a:p>
            <a:r>
              <a:rPr lang="ja-JP" altLang="en-US" sz="1400" dirty="0">
                <a:solidFill>
                  <a:srgbClr val="FF0000"/>
                </a:solidFill>
              </a:rPr>
              <a:t>安城第一のみはできる。他の工場の混載はむずかしい</a:t>
            </a:r>
            <a:endParaRPr lang="en-US" altLang="ja-JP" sz="1400" dirty="0">
              <a:solidFill>
                <a:srgbClr val="FF0000"/>
              </a:solidFill>
            </a:endParaRPr>
          </a:p>
          <a:p>
            <a:r>
              <a:rPr lang="ja-JP" altLang="en-US" sz="1400" dirty="0">
                <a:solidFill>
                  <a:srgbClr val="FF0000"/>
                </a:solidFill>
              </a:rPr>
              <a:t>→混載次第</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この分析このまま続ける？</a:t>
            </a:r>
            <a:endParaRPr kumimoji="1" lang="en-US" altLang="ja-JP" sz="1400" dirty="0">
              <a:solidFill>
                <a:srgbClr val="FF0000"/>
              </a:solidFill>
            </a:endParaRPr>
          </a:p>
          <a:p>
            <a:r>
              <a:rPr lang="ja-JP" altLang="en-US" sz="1400" dirty="0">
                <a:solidFill>
                  <a:srgbClr val="FF0000"/>
                </a:solidFill>
              </a:rPr>
              <a:t>分析データがない場合、終わる。</a:t>
            </a:r>
            <a:endParaRPr lang="en-US" altLang="ja-JP" sz="1400" dirty="0">
              <a:solidFill>
                <a:srgbClr val="FF0000"/>
              </a:solidFill>
            </a:endParaRPr>
          </a:p>
          <a:p>
            <a:r>
              <a:rPr lang="ja-JP" altLang="en-US" sz="1400" dirty="0">
                <a:solidFill>
                  <a:srgbClr val="FF0000"/>
                </a:solidFill>
              </a:rPr>
              <a:t>こういうデータがないとできないです、で終わる</a:t>
            </a:r>
            <a:endParaRPr lang="en-US" altLang="ja-JP" sz="1400" dirty="0">
              <a:solidFill>
                <a:srgbClr val="FF0000"/>
              </a:solidFill>
            </a:endParaRPr>
          </a:p>
          <a:p>
            <a:endParaRPr kumimoji="1" lang="en-US" altLang="ja-JP" sz="1400" dirty="0">
              <a:solidFill>
                <a:srgbClr val="FF0000"/>
              </a:solidFill>
            </a:endParaRPr>
          </a:p>
        </p:txBody>
      </p:sp>
      <p:sp>
        <p:nvSpPr>
          <p:cNvPr id="27" name="テキスト ボックス 26">
            <a:extLst>
              <a:ext uri="{FF2B5EF4-FFF2-40B4-BE49-F238E27FC236}">
                <a16:creationId xmlns:a16="http://schemas.microsoft.com/office/drawing/2014/main" xmlns="" id="{93929FAF-FB59-4D13-A661-41C4253B7516}"/>
              </a:ext>
            </a:extLst>
          </p:cNvPr>
          <p:cNvSpPr txBox="1"/>
          <p:nvPr/>
        </p:nvSpPr>
        <p:spPr>
          <a:xfrm>
            <a:off x="-2461869" y="5404857"/>
            <a:ext cx="1849931" cy="1785104"/>
          </a:xfrm>
          <a:prstGeom prst="rect">
            <a:avLst/>
          </a:prstGeom>
          <a:solidFill>
            <a:schemeClr val="bg1"/>
          </a:solidFill>
        </p:spPr>
        <p:txBody>
          <a:bodyPr wrap="square">
            <a:spAutoFit/>
          </a:bodyPr>
          <a:lstStyle/>
          <a:p>
            <a:r>
              <a:rPr lang="en-US" altLang="ja-JP" sz="1000" dirty="0" err="1"/>
              <a:t>todo</a:t>
            </a:r>
            <a:endParaRPr lang="en-US" altLang="ja-JP" sz="1000" dirty="0"/>
          </a:p>
          <a:p>
            <a:r>
              <a:rPr lang="ja-JP" altLang="en-US" sz="1000" dirty="0"/>
              <a:t>・絵で書く</a:t>
            </a:r>
            <a:endParaRPr lang="en-US" altLang="ja-JP" sz="1000" dirty="0"/>
          </a:p>
          <a:p>
            <a:r>
              <a:rPr kumimoji="1" lang="ja-JP" altLang="en-US" sz="1000" dirty="0"/>
              <a:t>・超過率をグラフに合わせる</a:t>
            </a:r>
            <a:endParaRPr kumimoji="1" lang="en-US" altLang="ja-JP" sz="1000" dirty="0"/>
          </a:p>
          <a:p>
            <a:r>
              <a:rPr lang="ja-JP" altLang="en-US" sz="1000" dirty="0"/>
              <a:t>・</a:t>
            </a:r>
            <a:r>
              <a:rPr kumimoji="1" lang="ja-JP" altLang="en-US" sz="1000" dirty="0"/>
              <a:t>小数点切り上げ</a:t>
            </a:r>
          </a:p>
          <a:p>
            <a:endParaRPr lang="en-US" altLang="ja-JP" sz="1000" dirty="0"/>
          </a:p>
          <a:p>
            <a:endParaRPr lang="en-US" altLang="ja-JP" sz="1000" dirty="0"/>
          </a:p>
          <a:p>
            <a:r>
              <a:rPr lang="ja-JP" altLang="en-US" sz="1000" dirty="0"/>
              <a:t>検収日時範囲の開始時刻：</a:t>
            </a:r>
            <a:endParaRPr lang="en-US" altLang="ja-JP" sz="1000" dirty="0"/>
          </a:p>
          <a:p>
            <a:r>
              <a:rPr lang="ja-JP" altLang="en-US" sz="1000" dirty="0"/>
              <a:t>前の便の工場到着日時</a:t>
            </a:r>
            <a:endParaRPr lang="en-US" altLang="ja-JP" sz="1000" dirty="0"/>
          </a:p>
          <a:p>
            <a:endParaRPr lang="en-US" altLang="ja-JP" sz="1000" dirty="0"/>
          </a:p>
          <a:p>
            <a:r>
              <a:rPr lang="ja-JP" altLang="en-US" sz="1000" dirty="0"/>
              <a:t>検収日時範囲の終了時刻：</a:t>
            </a:r>
            <a:endParaRPr lang="en-US" altLang="ja-JP" sz="1000" dirty="0"/>
          </a:p>
          <a:p>
            <a:r>
              <a:rPr lang="ja-JP" altLang="en-US" sz="1000" dirty="0"/>
              <a:t>工場到着日時の１時間前</a:t>
            </a:r>
          </a:p>
        </p:txBody>
      </p:sp>
    </p:spTree>
    <p:extLst>
      <p:ext uri="{BB962C8B-B14F-4D97-AF65-F5344CB8AC3E}">
        <p14:creationId xmlns:p14="http://schemas.microsoft.com/office/powerpoint/2010/main" val="783448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数値上異常に見える現象の原因</a:t>
            </a:r>
            <a:r>
              <a:rPr lang="ja-JP" altLang="en-US" sz="1800" b="0"/>
              <a:t>を一つ一つ</a:t>
            </a:r>
            <a:endParaRPr lang="en-US" altLang="ja-JP" sz="1800" b="0" dirty="0"/>
          </a:p>
          <a:p>
            <a:endParaRPr lang="en-US" altLang="ja-JP" sz="1800" b="0" dirty="0"/>
          </a:p>
          <a:p>
            <a:r>
              <a:rPr lang="en-US" altLang="ja-JP" sz="1800" b="0" dirty="0"/>
              <a:t>◇</a:t>
            </a:r>
            <a:r>
              <a:rPr lang="ja-JP" altLang="en-US" sz="1800" b="0" dirty="0"/>
              <a:t>順立装置の在庫数が設計値に対して多かったり少なかったりする</a:t>
            </a:r>
            <a:endParaRPr lang="en-US" altLang="ja-JP" sz="1800" b="0" dirty="0"/>
          </a:p>
          <a:p>
            <a:r>
              <a:rPr lang="en-US" altLang="ja-JP" sz="1800" b="0" dirty="0"/>
              <a:t>→</a:t>
            </a:r>
            <a:r>
              <a:rPr lang="ja-JP" altLang="en-US" sz="1800" b="0" dirty="0"/>
              <a:t> 想定していない箱が順立装置内に存在する、過多が起こる</a:t>
            </a:r>
            <a:endParaRPr lang="en-US" altLang="ja-JP" sz="1800" b="0" dirty="0"/>
          </a:p>
          <a:p>
            <a:r>
              <a:rPr lang="en-US" altLang="ja-JP" sz="1800" b="0" dirty="0"/>
              <a:t>→</a:t>
            </a:r>
            <a:r>
              <a:rPr lang="ja-JP" altLang="en-US" sz="1800" b="0" dirty="0"/>
              <a:t> 必要な箱が順立装置内に存在しない、欠品が起こる</a:t>
            </a:r>
            <a:endParaRPr lang="en-US" altLang="ja-JP" sz="1800" b="0" dirty="0"/>
          </a:p>
          <a:p>
            <a:endParaRPr lang="en-US" altLang="ja-JP" sz="1800" b="0" dirty="0"/>
          </a:p>
          <a:p>
            <a:endParaRPr lang="en-US" altLang="ja-JP" sz="1800" b="0" dirty="0"/>
          </a:p>
          <a:p>
            <a:r>
              <a:rPr lang="en-US" altLang="ja-JP" sz="1800" b="0" dirty="0"/>
              <a:t>◇</a:t>
            </a:r>
            <a:r>
              <a:rPr lang="ja-JP" altLang="en-US" sz="1800" b="0" dirty="0"/>
              <a:t>順立装置前の一時仮置場から箱が溢れる</a:t>
            </a:r>
            <a:endParaRPr lang="en-US" altLang="ja-JP" sz="1800" b="0" dirty="0"/>
          </a:p>
          <a:p>
            <a:r>
              <a:rPr lang="en-US" altLang="ja-JP" sz="1800" b="0" dirty="0"/>
              <a:t>→</a:t>
            </a:r>
            <a:r>
              <a:rPr lang="ja-JP" altLang="en-US" sz="1800" b="0" dirty="0"/>
              <a:t> スペースの圧迫（ここは設計値変更に伴う、かんばん数の低減で解消されている？）</a:t>
            </a:r>
            <a:endParaRPr lang="en-US" altLang="ja-JP" sz="1800" b="0" dirty="0"/>
          </a:p>
          <a:p>
            <a:endParaRPr kumimoji="1" lang="ja-JP" altLang="en-US" sz="1800" dirty="0"/>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4006523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分析</a:t>
            </a:r>
            <a:endParaRPr lang="en-US" altLang="ja-JP" sz="1800" dirty="0"/>
          </a:p>
          <a:p>
            <a:r>
              <a:rPr lang="en-US" altLang="ja-JP" sz="1800" b="0" dirty="0"/>
              <a:t>①</a:t>
            </a:r>
            <a:r>
              <a:rPr lang="ja-JP" altLang="en-US" sz="1800" b="0" dirty="0"/>
              <a:t>入庫基準滞留時間を定義：工場到着予定時刻＋入庫作業時間</a:t>
            </a:r>
            <a:endParaRPr lang="en-US" altLang="ja-JP" sz="1800" b="0" dirty="0"/>
          </a:p>
          <a:p>
            <a:r>
              <a:rPr lang="en-US" altLang="ja-JP" sz="1800" b="0" dirty="0"/>
              <a:t>   </a:t>
            </a:r>
            <a:r>
              <a:rPr lang="ja-JP" altLang="en-US" sz="1800" b="0" dirty="0"/>
              <a:t>入庫作業時間 </a:t>
            </a:r>
            <a:r>
              <a:rPr lang="en-US" altLang="ja-JP" sz="1800" b="0" dirty="0"/>
              <a:t>= </a:t>
            </a:r>
            <a:r>
              <a:rPr lang="ja-JP" altLang="en-US" sz="1800" b="0" dirty="0"/>
              <a:t>荷下ろし</a:t>
            </a:r>
            <a:r>
              <a:rPr lang="en-US" altLang="ja-JP" sz="1800" b="0" dirty="0"/>
              <a:t>60</a:t>
            </a:r>
            <a:r>
              <a:rPr lang="ja-JP" altLang="en-US" sz="1800" b="0" dirty="0"/>
              <a:t>分</a:t>
            </a:r>
            <a:r>
              <a:rPr lang="en-US" altLang="ja-JP" sz="1800" b="0" dirty="0"/>
              <a:t>+</a:t>
            </a:r>
            <a:r>
              <a:rPr lang="ja-JP" altLang="en-US" sz="1800" b="0" dirty="0"/>
              <a:t>一時仮置きから入庫</a:t>
            </a:r>
            <a:r>
              <a:rPr lang="en-US" altLang="ja-JP" sz="1800" b="0" dirty="0"/>
              <a:t>200</a:t>
            </a:r>
            <a:r>
              <a:rPr lang="ja-JP" altLang="en-US" sz="1800" b="0" dirty="0"/>
              <a:t>分</a:t>
            </a:r>
            <a:r>
              <a:rPr lang="en-US" altLang="ja-JP" sz="1800" b="0" dirty="0"/>
              <a:t>=4.3H</a:t>
            </a:r>
            <a:r>
              <a:rPr lang="ja-JP" altLang="en-US" sz="1800" b="0" dirty="0"/>
              <a:t>　</a:t>
            </a:r>
            <a:r>
              <a:rPr lang="ja-JP" altLang="en-US" sz="1400" b="0" dirty="0"/>
              <a:t>（参考：生革部さんの入庫変動原因調査より）</a:t>
            </a:r>
            <a:endParaRPr lang="en-US" altLang="ja-JP" sz="1400" b="0" dirty="0"/>
          </a:p>
          <a:p>
            <a:r>
              <a:rPr lang="en-US" altLang="ja-JP" sz="1800" b="0" dirty="0"/>
              <a:t>②</a:t>
            </a:r>
            <a:r>
              <a:rPr lang="ja-JP" altLang="en-US" sz="1800" b="0" dirty="0"/>
              <a:t>各便で入庫基準滞留時間に入る割合と入らない割合を計算</a:t>
            </a:r>
            <a:endParaRPr lang="en-US" altLang="ja-JP" sz="1800" b="0" dirty="0"/>
          </a:p>
          <a:p>
            <a:endParaRPr lang="en-US" altLang="ja-JP" sz="1800" dirty="0"/>
          </a:p>
          <a:p>
            <a:r>
              <a:rPr lang="ja-JP" altLang="en-US" sz="1800" dirty="0"/>
              <a:t>◇入庫作業フロー</a:t>
            </a:r>
            <a:endParaRPr lang="en-US" altLang="ja-JP" sz="1800" dirty="0"/>
          </a:p>
          <a:p>
            <a:endParaRPr lang="en-US" altLang="ja-JP" sz="1800" b="0" dirty="0"/>
          </a:p>
          <a:p>
            <a:pPr marL="342900" indent="-342900">
              <a:buAutoNum type="arabicPeriod"/>
            </a:pPr>
            <a:endParaRPr lang="en-US" altLang="ja-JP" sz="1800" b="0" dirty="0"/>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p>
        </p:txBody>
      </p:sp>
      <p:sp>
        <p:nvSpPr>
          <p:cNvPr id="4" name="日付プレースホルダー 3"/>
          <p:cNvSpPr>
            <a:spLocks noGrp="1"/>
          </p:cNvSpPr>
          <p:nvPr>
            <p:ph type="dt" sz="half" idx="19"/>
          </p:nvPr>
        </p:nvSpPr>
        <p:spPr>
          <a:xfrm>
            <a:off x="6981013" y="6674388"/>
            <a:ext cx="2228850" cy="129789"/>
          </a:xfrm>
        </p:spPr>
        <p:txBody>
          <a:bodyPr/>
          <a:lstStyle/>
          <a:p>
            <a:fld id="{FCAFAC13-DB77-42F2-BE26-45BA5532FD50}" type="datetime4">
              <a:rPr lang="en-US" altLang="ja-JP" smtClean="0"/>
              <a:pPr/>
              <a:t>2023年 11月 3日 </a:t>
            </a:fld>
            <a:endParaRPr lang="en-US" dirty="0"/>
          </a:p>
        </p:txBody>
      </p:sp>
      <p:pic>
        <p:nvPicPr>
          <p:cNvPr id="6" name="図 5">
            <a:extLst>
              <a:ext uri="{FF2B5EF4-FFF2-40B4-BE49-F238E27FC236}">
                <a16:creationId xmlns:a16="http://schemas.microsoft.com/office/drawing/2014/main" xmlns="" id="{ABF0166E-601F-4BB2-981D-73AB556D992B}"/>
              </a:ext>
            </a:extLst>
          </p:cNvPr>
          <p:cNvPicPr>
            <a:picLocks noChangeAspect="1"/>
          </p:cNvPicPr>
          <p:nvPr/>
        </p:nvPicPr>
        <p:blipFill>
          <a:blip r:embed="rId2"/>
          <a:stretch>
            <a:fillRect/>
          </a:stretch>
        </p:blipFill>
        <p:spPr>
          <a:xfrm>
            <a:off x="806644" y="2583206"/>
            <a:ext cx="2253313" cy="1566960"/>
          </a:xfrm>
          <a:prstGeom prst="rect">
            <a:avLst/>
          </a:prstGeom>
        </p:spPr>
      </p:pic>
      <p:pic>
        <p:nvPicPr>
          <p:cNvPr id="8" name="図 7">
            <a:extLst>
              <a:ext uri="{FF2B5EF4-FFF2-40B4-BE49-F238E27FC236}">
                <a16:creationId xmlns:a16="http://schemas.microsoft.com/office/drawing/2014/main" xmlns="" id="{3C319D58-8BAB-4E63-942A-77C4C7EC430E}"/>
              </a:ext>
            </a:extLst>
          </p:cNvPr>
          <p:cNvPicPr>
            <a:picLocks noChangeAspect="1"/>
          </p:cNvPicPr>
          <p:nvPr/>
        </p:nvPicPr>
        <p:blipFill>
          <a:blip r:embed="rId3"/>
          <a:stretch>
            <a:fillRect/>
          </a:stretch>
        </p:blipFill>
        <p:spPr>
          <a:xfrm>
            <a:off x="3731891" y="2589045"/>
            <a:ext cx="2373897" cy="1563847"/>
          </a:xfrm>
          <a:prstGeom prst="rect">
            <a:avLst/>
          </a:prstGeom>
        </p:spPr>
      </p:pic>
      <p:pic>
        <p:nvPicPr>
          <p:cNvPr id="12" name="図 11">
            <a:extLst>
              <a:ext uri="{FF2B5EF4-FFF2-40B4-BE49-F238E27FC236}">
                <a16:creationId xmlns:a16="http://schemas.microsoft.com/office/drawing/2014/main" xmlns="" id="{4E3ED40B-4D84-4051-882B-3FCBC49EEBAC}"/>
              </a:ext>
            </a:extLst>
          </p:cNvPr>
          <p:cNvPicPr>
            <a:picLocks noChangeAspect="1"/>
          </p:cNvPicPr>
          <p:nvPr/>
        </p:nvPicPr>
        <p:blipFill>
          <a:blip r:embed="rId4"/>
          <a:stretch>
            <a:fillRect/>
          </a:stretch>
        </p:blipFill>
        <p:spPr>
          <a:xfrm>
            <a:off x="6809986" y="2631429"/>
            <a:ext cx="3022946" cy="1521463"/>
          </a:xfrm>
          <a:prstGeom prst="rect">
            <a:avLst/>
          </a:prstGeom>
        </p:spPr>
      </p:pic>
      <p:sp>
        <p:nvSpPr>
          <p:cNvPr id="13" name="矢印: 右 12">
            <a:extLst>
              <a:ext uri="{FF2B5EF4-FFF2-40B4-BE49-F238E27FC236}">
                <a16:creationId xmlns:a16="http://schemas.microsoft.com/office/drawing/2014/main" xmlns="" id="{6847C4CC-708B-4AB9-91E2-4702A4111950}"/>
              </a:ext>
            </a:extLst>
          </p:cNvPr>
          <p:cNvSpPr/>
          <p:nvPr/>
        </p:nvSpPr>
        <p:spPr>
          <a:xfrm>
            <a:off x="3154554" y="3149844"/>
            <a:ext cx="515004" cy="484632"/>
          </a:xfrm>
          <a:prstGeom prst="rightArrow">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矢印: 右 13">
            <a:extLst>
              <a:ext uri="{FF2B5EF4-FFF2-40B4-BE49-F238E27FC236}">
                <a16:creationId xmlns:a16="http://schemas.microsoft.com/office/drawing/2014/main" xmlns="" id="{A95F5956-58F5-4D69-B9FE-5D6DEC75D9F8}"/>
              </a:ext>
            </a:extLst>
          </p:cNvPr>
          <p:cNvSpPr/>
          <p:nvPr/>
        </p:nvSpPr>
        <p:spPr>
          <a:xfrm>
            <a:off x="6210689" y="3186684"/>
            <a:ext cx="515004" cy="484632"/>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テキスト ボックス 15">
            <a:extLst>
              <a:ext uri="{FF2B5EF4-FFF2-40B4-BE49-F238E27FC236}">
                <a16:creationId xmlns:a16="http://schemas.microsoft.com/office/drawing/2014/main" xmlns="" id="{A3939E41-27CA-45CA-85A6-8EEC0E242A15}"/>
              </a:ext>
            </a:extLst>
          </p:cNvPr>
          <p:cNvSpPr txBox="1"/>
          <p:nvPr/>
        </p:nvSpPr>
        <p:spPr>
          <a:xfrm>
            <a:off x="755805" y="4279393"/>
            <a:ext cx="5312502" cy="646331"/>
          </a:xfrm>
          <a:prstGeom prst="rect">
            <a:avLst/>
          </a:prstGeom>
          <a:noFill/>
        </p:spPr>
        <p:txBody>
          <a:bodyPr wrap="square" rtlCol="0">
            <a:spAutoFit/>
          </a:bodyPr>
          <a:lstStyle/>
          <a:p>
            <a:r>
              <a:rPr lang="ja-JP" altLang="en-US" dirty="0"/>
              <a:t>トラック運転手がフォークリフトで荷下ろし、</a:t>
            </a:r>
            <a:endParaRPr lang="en-US" altLang="ja-JP" dirty="0"/>
          </a:p>
          <a:p>
            <a:r>
              <a:rPr lang="ja-JP" altLang="en-US" dirty="0"/>
              <a:t>一時仮置き場まで運んでおく</a:t>
            </a:r>
            <a:endParaRPr lang="en-US" altLang="ja-JP" dirty="0"/>
          </a:p>
        </p:txBody>
      </p:sp>
      <p:sp>
        <p:nvSpPr>
          <p:cNvPr id="17" name="矢印: 右 16">
            <a:extLst>
              <a:ext uri="{FF2B5EF4-FFF2-40B4-BE49-F238E27FC236}">
                <a16:creationId xmlns:a16="http://schemas.microsoft.com/office/drawing/2014/main" xmlns="" id="{8D48F8D9-BFCB-425C-BE04-C15527E7CC37}"/>
              </a:ext>
            </a:extLst>
          </p:cNvPr>
          <p:cNvSpPr/>
          <p:nvPr/>
        </p:nvSpPr>
        <p:spPr>
          <a:xfrm rot="5400000">
            <a:off x="8063957" y="4272529"/>
            <a:ext cx="515004" cy="484632"/>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a:extLst>
              <a:ext uri="{FF2B5EF4-FFF2-40B4-BE49-F238E27FC236}">
                <a16:creationId xmlns:a16="http://schemas.microsoft.com/office/drawing/2014/main" xmlns="" id="{437FC07C-53E7-47BA-B3E6-32113BF91718}"/>
              </a:ext>
            </a:extLst>
          </p:cNvPr>
          <p:cNvPicPr>
            <a:picLocks noChangeAspect="1"/>
          </p:cNvPicPr>
          <p:nvPr/>
        </p:nvPicPr>
        <p:blipFill>
          <a:blip r:embed="rId5"/>
          <a:stretch>
            <a:fillRect/>
          </a:stretch>
        </p:blipFill>
        <p:spPr>
          <a:xfrm>
            <a:off x="6809986" y="4843568"/>
            <a:ext cx="3022946" cy="1561428"/>
          </a:xfrm>
          <a:prstGeom prst="rect">
            <a:avLst/>
          </a:prstGeom>
        </p:spPr>
      </p:pic>
      <p:pic>
        <p:nvPicPr>
          <p:cNvPr id="7" name="図 6">
            <a:extLst>
              <a:ext uri="{FF2B5EF4-FFF2-40B4-BE49-F238E27FC236}">
                <a16:creationId xmlns:a16="http://schemas.microsoft.com/office/drawing/2014/main" xmlns="" id="{3694FDAE-8950-4DEA-A704-EE455D53A76D}"/>
              </a:ext>
            </a:extLst>
          </p:cNvPr>
          <p:cNvPicPr>
            <a:picLocks noChangeAspect="1"/>
          </p:cNvPicPr>
          <p:nvPr/>
        </p:nvPicPr>
        <p:blipFill>
          <a:blip r:embed="rId6"/>
          <a:stretch>
            <a:fillRect/>
          </a:stretch>
        </p:blipFill>
        <p:spPr>
          <a:xfrm>
            <a:off x="9292388" y="173955"/>
            <a:ext cx="2125581" cy="1147364"/>
          </a:xfrm>
          <a:prstGeom prst="rect">
            <a:avLst/>
          </a:prstGeom>
        </p:spPr>
      </p:pic>
    </p:spTree>
    <p:extLst>
      <p:ext uri="{BB962C8B-B14F-4D97-AF65-F5344CB8AC3E}">
        <p14:creationId xmlns:p14="http://schemas.microsoft.com/office/powerpoint/2010/main" val="99025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lang="en-US" altLang="ja-JP" dirty="0" smtClean="0"/>
              <a:t>1. </a:t>
            </a:r>
            <a:r>
              <a:rPr lang="ja-JP" altLang="en-US" dirty="0" smtClean="0"/>
              <a:t>生</a:t>
            </a:r>
            <a:r>
              <a:rPr lang="ja-JP" altLang="en-US" dirty="0"/>
              <a:t>革部が考えている問題及び解決策の確認</a:t>
            </a:r>
            <a:endParaRPr lang="en-US" altLang="ja-JP" dirty="0"/>
          </a:p>
          <a:p>
            <a:endParaRPr kumimoji="1" lang="ja-JP" altLang="en-US" sz="2000" b="1" dirty="0"/>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8" name="テキスト プレースホルダー 1">
            <a:extLst>
              <a:ext uri="{FF2B5EF4-FFF2-40B4-BE49-F238E27FC236}">
                <a16:creationId xmlns:a16="http://schemas.microsoft.com/office/drawing/2014/main" xmlns="" id="{6C0633F8-1997-3B27-965D-70D2BFB14634}"/>
              </a:ext>
            </a:extLst>
          </p:cNvPr>
          <p:cNvSpPr>
            <a:spLocks noGrp="1"/>
          </p:cNvSpPr>
          <p:nvPr>
            <p:ph type="body" sz="quarter" idx="18"/>
          </p:nvPr>
        </p:nvSpPr>
        <p:spPr>
          <a:xfrm>
            <a:off x="609601" y="748938"/>
            <a:ext cx="11175032" cy="5656058"/>
          </a:xfrm>
        </p:spPr>
        <p:txBody>
          <a:bodyPr/>
          <a:lstStyle/>
          <a:p>
            <a:pPr marL="0" lvl="1">
              <a:spcBef>
                <a:spcPts val="0"/>
              </a:spcBef>
            </a:pPr>
            <a:r>
              <a:rPr lang="ja-JP" altLang="en-US" sz="1900" dirty="0"/>
              <a:t>問題：日々発生している在庫過多・欠品（仕入先事情除く？）の要因分析に時間が</a:t>
            </a:r>
            <a:r>
              <a:rPr lang="ja-JP" altLang="en-US" sz="1900" dirty="0" smtClean="0"/>
              <a:t>掛る</a:t>
            </a:r>
            <a:endParaRPr lang="en-US" altLang="ja-JP" sz="1900" dirty="0" smtClean="0"/>
          </a:p>
          <a:p>
            <a:pPr marL="0" lvl="1">
              <a:spcBef>
                <a:spcPts val="0"/>
              </a:spcBef>
            </a:pPr>
            <a:r>
              <a:rPr lang="ja-JP" altLang="en-US" sz="1900" dirty="0" smtClean="0"/>
              <a:t>解決</a:t>
            </a:r>
            <a:r>
              <a:rPr lang="ja-JP" altLang="en-US" sz="1900" dirty="0"/>
              <a:t>策：</a:t>
            </a:r>
            <a:r>
              <a:rPr lang="en-US" altLang="ja-JP" sz="1900" dirty="0"/>
              <a:t>AI</a:t>
            </a:r>
            <a:r>
              <a:rPr lang="ja-JP" altLang="en-US" sz="1900" dirty="0"/>
              <a:t>・データサイエンスを活用し、かんばん情報を入力したら在庫過多・欠品の要因が短時間で</a:t>
            </a:r>
            <a:r>
              <a:rPr lang="ja-JP" altLang="en-US" sz="1900" dirty="0" smtClean="0"/>
              <a:t>分かる</a:t>
            </a:r>
            <a:endParaRPr lang="en-US" altLang="ja-JP" sz="1900" dirty="0" smtClean="0"/>
          </a:p>
          <a:p>
            <a:pPr marL="0" lvl="1">
              <a:spcBef>
                <a:spcPts val="0"/>
              </a:spcBef>
            </a:pPr>
            <a:endParaRPr kumimoji="1" lang="en-US" altLang="ja-JP" sz="1900" dirty="0" smtClean="0"/>
          </a:p>
          <a:p>
            <a:pPr marL="0" lvl="1">
              <a:spcBef>
                <a:spcPts val="0"/>
              </a:spcBef>
            </a:pPr>
            <a:r>
              <a:rPr lang="ja-JP" altLang="en-US" sz="1900" dirty="0" smtClean="0"/>
              <a:t>解決策に対する</a:t>
            </a:r>
            <a:r>
              <a:rPr lang="en-US" altLang="ja-JP" sz="1900" dirty="0" smtClean="0"/>
              <a:t>DS</a:t>
            </a:r>
            <a:r>
              <a:rPr lang="ja-JP" altLang="en-US" sz="1900" dirty="0" smtClean="0"/>
              <a:t>部の理解</a:t>
            </a:r>
            <a:endParaRPr kumimoji="1" lang="en-US" altLang="ja-JP" sz="1900" dirty="0"/>
          </a:p>
          <a:p>
            <a:pPr marL="800100" lvl="2" indent="-342900">
              <a:spcBef>
                <a:spcPts val="0"/>
              </a:spcBef>
              <a:buFont typeface="Arial"/>
              <a:buChar char="•"/>
            </a:pPr>
            <a:r>
              <a:rPr lang="ja-JP" altLang="en-US" sz="1600" b="0" dirty="0" smtClean="0"/>
              <a:t>入力：実績の</a:t>
            </a:r>
            <a:r>
              <a:rPr lang="en-US" altLang="ja-JP" sz="1600" b="0" dirty="0" smtClean="0"/>
              <a:t>LT</a:t>
            </a:r>
            <a:r>
              <a:rPr lang="ja-JP" altLang="en-US" sz="1600" b="0" dirty="0" smtClean="0"/>
              <a:t>や在庫量　</a:t>
            </a:r>
            <a:r>
              <a:rPr lang="en-US" altLang="ja-JP" sz="1600" b="0" dirty="0" smtClean="0"/>
              <a:t>→</a:t>
            </a:r>
            <a:r>
              <a:rPr lang="ja-JP" altLang="en-US" sz="1600" b="0" dirty="0" smtClean="0"/>
              <a:t>    </a:t>
            </a:r>
            <a:r>
              <a:rPr lang="en-US" altLang="ja-JP" sz="1600" b="0" dirty="0" smtClean="0"/>
              <a:t>AI</a:t>
            </a:r>
            <a:r>
              <a:rPr lang="ja-JP" altLang="en-US" sz="1600" b="0" dirty="0" smtClean="0"/>
              <a:t>など　</a:t>
            </a:r>
            <a:r>
              <a:rPr lang="en-US" altLang="ja-JP" sz="1600" b="0" dirty="0" smtClean="0"/>
              <a:t>→</a:t>
            </a:r>
            <a:r>
              <a:rPr lang="ja-JP" altLang="en-US" sz="1600" b="0" dirty="0" smtClean="0"/>
              <a:t>  出力：在庫状態に影響する因子、影響度</a:t>
            </a:r>
            <a:endParaRPr lang="en-US" altLang="ja-JP" sz="1600" b="0" dirty="0"/>
          </a:p>
          <a:p>
            <a:pPr marL="457200" lvl="2">
              <a:spcBef>
                <a:spcPts val="0"/>
              </a:spcBef>
            </a:pPr>
            <a:endParaRPr lang="en-US" altLang="ja-JP" sz="1600" b="0" dirty="0" smtClean="0"/>
          </a:p>
          <a:p>
            <a:pPr marL="0" lvl="1">
              <a:spcBef>
                <a:spcPts val="0"/>
              </a:spcBef>
            </a:pPr>
            <a:endParaRPr lang="en-US" altLang="ja-JP" sz="2000" dirty="0"/>
          </a:p>
          <a:p>
            <a:endParaRPr kumimoji="1" lang="en-US" altLang="ja-JP" sz="2000" dirty="0" smtClean="0"/>
          </a:p>
          <a:p>
            <a:endParaRPr kumimoji="1" lang="en-US" altLang="ja-JP" sz="2400" dirty="0"/>
          </a:p>
          <a:p>
            <a:pPr marL="457200" indent="-457200">
              <a:buAutoNum type="arabicPeriod"/>
            </a:pPr>
            <a:endParaRPr kumimoji="1" lang="en-US" altLang="ja-JP" sz="2400" b="1" dirty="0"/>
          </a:p>
          <a:p>
            <a:pPr marL="457200" indent="-457200">
              <a:buAutoNum type="arabicPeriod"/>
            </a:pPr>
            <a:endParaRPr kumimoji="1" lang="ja-JP" altLang="en-US" sz="2400" b="1" dirty="0"/>
          </a:p>
          <a:p>
            <a:endParaRPr kumimoji="1" lang="ja-JP" altLang="en-US" dirty="0"/>
          </a:p>
        </p:txBody>
      </p:sp>
    </p:spTree>
    <p:extLst>
      <p:ext uri="{BB962C8B-B14F-4D97-AF65-F5344CB8AC3E}">
        <p14:creationId xmlns:p14="http://schemas.microsoft.com/office/powerpoint/2010/main" val="3467260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・お昼過ぎに納入されたものの</a:t>
            </a:r>
            <a:r>
              <a:rPr lang="en-US" altLang="ja-JP" sz="1800" b="0" dirty="0"/>
              <a:t>8</a:t>
            </a:r>
            <a:r>
              <a:rPr lang="ja-JP" altLang="en-US" sz="1800" b="0" dirty="0"/>
              <a:t>割は、入庫基準時間内に入庫できていない</a:t>
            </a:r>
            <a:endParaRPr lang="en-US" altLang="ja-JP" sz="1800" b="0" dirty="0"/>
          </a:p>
          <a:p>
            <a:r>
              <a:rPr kumimoji="1" lang="ja-JP" altLang="ja-JP" sz="1800" b="0" dirty="0"/>
              <a:t>　</a:t>
            </a:r>
            <a:r>
              <a:rPr kumimoji="1" lang="en-US" altLang="ja-JP" sz="1800" b="0" dirty="0"/>
              <a:t>→◇</a:t>
            </a:r>
            <a:r>
              <a:rPr kumimoji="1" lang="ja-JP" altLang="en-US" sz="1800" b="0" dirty="0"/>
              <a:t>なぜ？ </a:t>
            </a:r>
            <a:endParaRPr kumimoji="1" lang="en-US" altLang="ja-JP" sz="1800" b="0" dirty="0"/>
          </a:p>
          <a:p>
            <a:r>
              <a:rPr lang="ja-JP" altLang="en-US" sz="1800" b="0" dirty="0"/>
              <a:t>　</a:t>
            </a:r>
            <a:r>
              <a:rPr lang="ja-JP" altLang="en-US" sz="1800" b="0" dirty="0">
                <a:solidFill>
                  <a:srgbClr val="FF0000"/>
                </a:solidFill>
              </a:rPr>
              <a:t>昼勤と夜勤の切り替わりの時間（</a:t>
            </a:r>
            <a:r>
              <a:rPr lang="en-US" altLang="ja-JP" sz="1800" b="0" dirty="0">
                <a:solidFill>
                  <a:srgbClr val="FF0000"/>
                </a:solidFill>
              </a:rPr>
              <a:t>17:30〜22:00</a:t>
            </a:r>
            <a:r>
              <a:rPr lang="ja-JP" altLang="en-US" sz="1800" b="0" dirty="0">
                <a:solidFill>
                  <a:srgbClr val="FF0000"/>
                </a:solidFill>
              </a:rPr>
              <a:t>）で入庫作業が行われていないから</a:t>
            </a:r>
            <a:endParaRPr lang="en-US" altLang="ja-JP" sz="1800" b="0" dirty="0">
              <a:solidFill>
                <a:srgbClr val="FF0000"/>
              </a:solidFill>
            </a:endParaRPr>
          </a:p>
          <a:p>
            <a:r>
              <a:rPr lang="ja-JP" altLang="en-US" sz="1800" b="0" dirty="0"/>
              <a:t>　（設計値超過分の約</a:t>
            </a:r>
            <a:r>
              <a:rPr lang="en-US" altLang="ja-JP" sz="1800" b="0" dirty="0"/>
              <a:t>0.18</a:t>
            </a:r>
            <a:r>
              <a:rPr lang="ja-JP" altLang="en-US" sz="1800" b="0" dirty="0"/>
              <a:t>日</a:t>
            </a:r>
            <a:r>
              <a:rPr lang="en-US" altLang="ja-JP" sz="1800" b="0" dirty="0"/>
              <a:t>=4.3</a:t>
            </a:r>
            <a:r>
              <a:rPr lang="ja-JP" altLang="en-US" sz="1800" b="0" dirty="0"/>
              <a:t>時間が昼勤夜勤の切り替わりの時間とほぼ一致）</a:t>
            </a:r>
            <a:endParaRPr lang="en-US" altLang="ja-JP" sz="1800" b="0" dirty="0"/>
          </a:p>
          <a:p>
            <a:r>
              <a:rPr kumimoji="1" lang="ja-JP" altLang="en-US" sz="1800" b="0" dirty="0"/>
              <a:t>　→　残業が無い場合、</a:t>
            </a:r>
            <a:r>
              <a:rPr kumimoji="1" lang="en-US" altLang="ja-JP" sz="1800" b="0" dirty="0"/>
              <a:t>3</a:t>
            </a:r>
            <a:r>
              <a:rPr kumimoji="1" lang="ja-JP" altLang="en-US" sz="1800" b="0" dirty="0"/>
              <a:t>便で届いたものは</a:t>
            </a:r>
            <a:r>
              <a:rPr kumimoji="1" lang="en-US" altLang="ja-JP" sz="1800" b="0" dirty="0"/>
              <a:t>4</a:t>
            </a:r>
            <a:r>
              <a:rPr kumimoji="1" lang="ja-JP" altLang="en-US" sz="1800" b="0" dirty="0"/>
              <a:t>便到着まで入庫されない</a:t>
            </a:r>
            <a:endParaRPr kumimoji="1" lang="en-US" altLang="ja-JP" sz="1800" b="0" dirty="0"/>
          </a:p>
          <a:p>
            <a:endParaRPr kumimoji="1" lang="en-US" altLang="ja-JP" sz="1800" b="0" dirty="0"/>
          </a:p>
          <a:p>
            <a:r>
              <a:rPr lang="ja-JP" altLang="en-US" sz="1800" b="0" dirty="0"/>
              <a:t>・すべての便で入庫作業を基準時間内でやり切れていない。</a:t>
            </a:r>
            <a:endParaRPr lang="en-US" altLang="ja-JP" sz="1800" b="0" dirty="0"/>
          </a:p>
          <a:p>
            <a:r>
              <a:rPr lang="ja-JP" altLang="ja-JP" sz="1800" b="0" dirty="0"/>
              <a:t>　</a:t>
            </a:r>
            <a:r>
              <a:rPr lang="ja-JP" altLang="en-US" sz="1800" b="0" dirty="0"/>
              <a:t>特に、</a:t>
            </a:r>
            <a:r>
              <a:rPr lang="ja-JP" altLang="en-US" sz="1800" b="0" dirty="0">
                <a:solidFill>
                  <a:srgbClr val="FF0000"/>
                </a:solidFill>
              </a:rPr>
              <a:t>納入（検収）されるかんばん数が多い時間帯ほど、入庫作業を基準時間内でやり切れていない傾向</a:t>
            </a:r>
            <a:endParaRPr lang="en-US" altLang="ja-JP" sz="1800" b="0" dirty="0">
              <a:solidFill>
                <a:srgbClr val="FF0000"/>
              </a:solidFill>
            </a:endParaRPr>
          </a:p>
          <a:p>
            <a:r>
              <a:rPr lang="ja-JP" altLang="en-US" sz="1800" b="0" dirty="0">
                <a:solidFill>
                  <a:schemeClr val="tx1"/>
                </a:solidFill>
              </a:rPr>
              <a:t>　→　</a:t>
            </a:r>
            <a:r>
              <a:rPr lang="ja-JP" altLang="en-US" sz="1800" b="0" dirty="0">
                <a:solidFill>
                  <a:schemeClr val="accent1">
                    <a:lumMod val="60000"/>
                    <a:lumOff val="40000"/>
                  </a:schemeClr>
                </a:solidFill>
              </a:rPr>
              <a:t>かんばんが多いほど</a:t>
            </a:r>
            <a:r>
              <a:rPr lang="en-US" altLang="ja-JP" sz="1800" b="0" dirty="0">
                <a:solidFill>
                  <a:schemeClr val="accent1">
                    <a:lumMod val="60000"/>
                    <a:lumOff val="40000"/>
                  </a:schemeClr>
                </a:solidFill>
              </a:rPr>
              <a:t>LT</a:t>
            </a:r>
            <a:r>
              <a:rPr lang="ja-JP" altLang="en-US" sz="1800" b="0" dirty="0">
                <a:solidFill>
                  <a:schemeClr val="accent1">
                    <a:lumMod val="60000"/>
                    <a:lumOff val="40000"/>
                  </a:schemeClr>
                </a:solidFill>
              </a:rPr>
              <a:t>が伸びるか？次ページで詳細分析</a:t>
            </a:r>
            <a:r>
              <a:rPr lang="ja-JP" altLang="en-US" sz="1800" b="0" dirty="0">
                <a:solidFill>
                  <a:schemeClr val="tx1"/>
                </a:solidFill>
              </a:rPr>
              <a:t>❶</a:t>
            </a:r>
            <a:endParaRPr lang="en-US" altLang="ja-JP" sz="1800" b="0" dirty="0">
              <a:solidFill>
                <a:schemeClr val="tx1"/>
              </a:solidFill>
            </a:endParaRPr>
          </a:p>
          <a:p>
            <a:endParaRPr lang="en-US" altLang="ja-JP" sz="1800" b="0" dirty="0">
              <a:solidFill>
                <a:schemeClr val="tx1"/>
              </a:solidFill>
            </a:endParaRPr>
          </a:p>
          <a:p>
            <a:endParaRPr lang="en-US" altLang="ja-JP" sz="1800" b="0" dirty="0"/>
          </a:p>
          <a:p>
            <a:endParaRPr lang="en-US" altLang="ja-JP" sz="1800" b="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pic>
        <p:nvPicPr>
          <p:cNvPr id="16" name="図 15"/>
          <p:cNvPicPr>
            <a:picLocks noChangeAspect="1"/>
          </p:cNvPicPr>
          <p:nvPr/>
        </p:nvPicPr>
        <p:blipFill>
          <a:blip r:embed="rId2"/>
          <a:stretch>
            <a:fillRect/>
          </a:stretch>
        </p:blipFill>
        <p:spPr>
          <a:xfrm>
            <a:off x="454377" y="4346222"/>
            <a:ext cx="11318528" cy="1787877"/>
          </a:xfrm>
          <a:prstGeom prst="rect">
            <a:avLst/>
          </a:prstGeom>
        </p:spPr>
      </p:pic>
      <p:pic>
        <p:nvPicPr>
          <p:cNvPr id="17" name="図 16"/>
          <p:cNvPicPr>
            <a:picLocks noChangeAspect="1"/>
          </p:cNvPicPr>
          <p:nvPr/>
        </p:nvPicPr>
        <p:blipFill>
          <a:blip r:embed="rId3"/>
          <a:stretch>
            <a:fillRect/>
          </a:stretch>
        </p:blipFill>
        <p:spPr>
          <a:xfrm>
            <a:off x="9736667" y="853356"/>
            <a:ext cx="2455333" cy="1416163"/>
          </a:xfrm>
          <a:prstGeom prst="rect">
            <a:avLst/>
          </a:prstGeom>
        </p:spPr>
      </p:pic>
      <p:sp>
        <p:nvSpPr>
          <p:cNvPr id="19" name="テキスト ボックス 18"/>
          <p:cNvSpPr txBox="1"/>
          <p:nvPr/>
        </p:nvSpPr>
        <p:spPr>
          <a:xfrm>
            <a:off x="9857761" y="1988510"/>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434622" y="6149623"/>
            <a:ext cx="7241728" cy="307777"/>
          </a:xfrm>
          <a:prstGeom prst="rect">
            <a:avLst/>
          </a:prstGeom>
          <a:noFill/>
        </p:spPr>
        <p:txBody>
          <a:bodyPr wrap="square" rtlCol="0">
            <a:spAutoFit/>
          </a:bodyPr>
          <a:lstStyle/>
          <a:p>
            <a:r>
              <a:rPr lang="en-US" altLang="ja-JP" sz="1400" dirty="0"/>
              <a:t>※9</a:t>
            </a:r>
            <a:r>
              <a:rPr lang="ja-JP" altLang="en-US" sz="1400" dirty="0"/>
              <a:t>月データ、月～土曜の朝までに納入と回収があったかんばんを対象</a:t>
            </a:r>
            <a:endParaRPr lang="en-US" altLang="ja-JP" sz="1400" dirty="0"/>
          </a:p>
        </p:txBody>
      </p:sp>
      <p:cxnSp>
        <p:nvCxnSpPr>
          <p:cNvPr id="6" name="コネクタ: カギ線 5">
            <a:extLst>
              <a:ext uri="{FF2B5EF4-FFF2-40B4-BE49-F238E27FC236}">
                <a16:creationId xmlns:a16="http://schemas.microsoft.com/office/drawing/2014/main" xmlns="" id="{17DAC7BA-B7A4-49AE-B3A9-3C7AE34320E4}"/>
              </a:ext>
            </a:extLst>
          </p:cNvPr>
          <p:cNvCxnSpPr>
            <a:cxnSpLocks/>
          </p:cNvCxnSpPr>
          <p:nvPr/>
        </p:nvCxnSpPr>
        <p:spPr>
          <a:xfrm flipV="1">
            <a:off x="7755147" y="1561437"/>
            <a:ext cx="1981520" cy="738123"/>
          </a:xfrm>
          <a:prstGeom prst="bentConnector3">
            <a:avLst>
              <a:gd name="adj1" fmla="val 86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rot="10800000" flipV="1">
            <a:off x="760727" y="4082702"/>
            <a:ext cx="860604" cy="242386"/>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1621331"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683887" y="3857481"/>
            <a:ext cx="2597196" cy="246221"/>
          </a:xfrm>
          <a:prstGeom prst="rect">
            <a:avLst/>
          </a:prstGeom>
          <a:noFill/>
        </p:spPr>
        <p:txBody>
          <a:bodyPr wrap="square" rtlCol="0">
            <a:spAutoFit/>
          </a:bodyPr>
          <a:lstStyle/>
          <a:p>
            <a:r>
              <a:rPr lang="ja-JP" altLang="en-US" sz="1000" dirty="0"/>
              <a:t>検収日時範囲をもとにどの便に乗るか定義</a:t>
            </a:r>
            <a:endParaRPr lang="en-US" altLang="ja-JP" sz="10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xmlns="" id="{27BE330B-7C76-4B37-9015-F15AD033151C}"/>
              </a:ext>
            </a:extLst>
          </p:cNvPr>
          <p:cNvSpPr txBox="1"/>
          <p:nvPr/>
        </p:nvSpPr>
        <p:spPr>
          <a:xfrm>
            <a:off x="8078855" y="3622524"/>
            <a:ext cx="1535372" cy="307777"/>
          </a:xfrm>
          <a:prstGeom prst="rect">
            <a:avLst/>
          </a:prstGeom>
          <a:noFill/>
        </p:spPr>
        <p:txBody>
          <a:bodyPr wrap="square" rtlCol="0">
            <a:spAutoFit/>
          </a:bodyPr>
          <a:lstStyle/>
          <a:p>
            <a:r>
              <a:rPr lang="ja-JP" altLang="en-US" sz="1400" dirty="0">
                <a:solidFill>
                  <a:schemeClr val="accent1">
                    <a:lumMod val="60000"/>
                    <a:lumOff val="40000"/>
                  </a:schemeClr>
                </a:solidFill>
              </a:rPr>
              <a:t>深夜は</a:t>
            </a:r>
            <a:r>
              <a:rPr lang="en-US" altLang="ja-JP" sz="1400" dirty="0">
                <a:solidFill>
                  <a:schemeClr val="accent1">
                    <a:lumMod val="60000"/>
                    <a:lumOff val="40000"/>
                  </a:schemeClr>
                </a:solidFill>
              </a:rPr>
              <a:t>LT</a:t>
            </a:r>
            <a:r>
              <a:rPr lang="ja-JP" altLang="en-US" sz="1400" dirty="0">
                <a:solidFill>
                  <a:schemeClr val="accent1">
                    <a:lumMod val="60000"/>
                    <a:lumOff val="40000"/>
                  </a:schemeClr>
                </a:solidFill>
              </a:rPr>
              <a:t>が短い</a:t>
            </a:r>
            <a:endParaRPr lang="en-US" altLang="ja-JP" sz="1400" dirty="0">
              <a:solidFill>
                <a:schemeClr val="accent1">
                  <a:lumMod val="60000"/>
                  <a:lumOff val="40000"/>
                </a:schemeClr>
              </a:solidFill>
            </a:endParaRPr>
          </a:p>
        </p:txBody>
      </p:sp>
      <p:sp>
        <p:nvSpPr>
          <p:cNvPr id="71" name="テキスト ボックス 70">
            <a:extLst>
              <a:ext uri="{FF2B5EF4-FFF2-40B4-BE49-F238E27FC236}">
                <a16:creationId xmlns:a16="http://schemas.microsoft.com/office/drawing/2014/main" xmlns="" id="{3DE9D729-E8D3-40F3-82FD-44D588C02C59}"/>
              </a:ext>
            </a:extLst>
          </p:cNvPr>
          <p:cNvSpPr txBox="1"/>
          <p:nvPr/>
        </p:nvSpPr>
        <p:spPr>
          <a:xfrm>
            <a:off x="7664525" y="2341801"/>
            <a:ext cx="2121709" cy="276999"/>
          </a:xfrm>
          <a:prstGeom prst="rect">
            <a:avLst/>
          </a:prstGeom>
          <a:solidFill>
            <a:schemeClr val="bg1"/>
          </a:solidFill>
        </p:spPr>
        <p:txBody>
          <a:bodyPr wrap="square" rtlCol="0">
            <a:spAutoFit/>
          </a:bodyPr>
          <a:lstStyle/>
          <a:p>
            <a:r>
              <a:rPr lang="ja-JP" altLang="en-US" sz="1200" dirty="0"/>
              <a:t>その結果、これに繋がる？</a:t>
            </a:r>
            <a:endParaRPr lang="en-US" altLang="ja-JP" sz="1200" dirty="0"/>
          </a:p>
        </p:txBody>
      </p:sp>
      <p:sp>
        <p:nvSpPr>
          <p:cNvPr id="73" name="正方形/長方形 72">
            <a:extLst>
              <a:ext uri="{FF2B5EF4-FFF2-40B4-BE49-F238E27FC236}">
                <a16:creationId xmlns:a16="http://schemas.microsoft.com/office/drawing/2014/main" xmlns="" id="{2E5BB71B-D7C3-4F5A-B723-0569648B772A}"/>
              </a:ext>
            </a:extLst>
          </p:cNvPr>
          <p:cNvSpPr/>
          <p:nvPr/>
        </p:nvSpPr>
        <p:spPr>
          <a:xfrm>
            <a:off x="8607972" y="5878385"/>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a:extLst>
              <a:ext uri="{FF2B5EF4-FFF2-40B4-BE49-F238E27FC236}">
                <a16:creationId xmlns:a16="http://schemas.microsoft.com/office/drawing/2014/main" xmlns="" id="{ACAF142B-2DB0-4A1C-9627-BBC6B1B185DC}"/>
              </a:ext>
            </a:extLst>
          </p:cNvPr>
          <p:cNvSpPr/>
          <p:nvPr/>
        </p:nvSpPr>
        <p:spPr>
          <a:xfrm>
            <a:off x="8607972" y="4599341"/>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テキスト ボックス 75">
            <a:extLst>
              <a:ext uri="{FF2B5EF4-FFF2-40B4-BE49-F238E27FC236}">
                <a16:creationId xmlns:a16="http://schemas.microsoft.com/office/drawing/2014/main" xmlns="" id="{0B1943D8-3673-427F-A30C-2F8A08FE069B}"/>
              </a:ext>
            </a:extLst>
          </p:cNvPr>
          <p:cNvSpPr txBox="1"/>
          <p:nvPr/>
        </p:nvSpPr>
        <p:spPr>
          <a:xfrm>
            <a:off x="9394722" y="3613977"/>
            <a:ext cx="2535432" cy="646331"/>
          </a:xfrm>
          <a:prstGeom prst="rect">
            <a:avLst/>
          </a:prstGeom>
          <a:noFill/>
        </p:spPr>
        <p:txBody>
          <a:bodyPr wrap="square">
            <a:spAutoFit/>
          </a:bodyPr>
          <a:lstStyle/>
          <a:p>
            <a:r>
              <a:rPr lang="en-US" altLang="ja-JP" sz="1800" b="0" dirty="0">
                <a:solidFill>
                  <a:schemeClr val="accent1">
                    <a:lumMod val="60000"/>
                    <a:lumOff val="40000"/>
                  </a:schemeClr>
                </a:solidFill>
              </a:rPr>
              <a:t>0.15</a:t>
            </a:r>
            <a:r>
              <a:rPr lang="ja-JP" altLang="en-US" sz="1800" b="0" dirty="0">
                <a:solidFill>
                  <a:schemeClr val="accent1">
                    <a:lumMod val="60000"/>
                    <a:lumOff val="40000"/>
                  </a:schemeClr>
                </a:solidFill>
              </a:rPr>
              <a:t>日</a:t>
            </a:r>
            <a:r>
              <a:rPr lang="en-US" altLang="ja-JP" sz="1800" b="0" dirty="0">
                <a:solidFill>
                  <a:schemeClr val="accent1">
                    <a:lumMod val="60000"/>
                    <a:lumOff val="40000"/>
                  </a:schemeClr>
                </a:solidFill>
              </a:rPr>
              <a:t>=3.6H</a:t>
            </a:r>
          </a:p>
          <a:p>
            <a:r>
              <a:rPr lang="ja-JP" altLang="en-US" sz="1800" b="0" dirty="0">
                <a:solidFill>
                  <a:schemeClr val="accent1">
                    <a:lumMod val="60000"/>
                    <a:lumOff val="40000"/>
                  </a:schemeClr>
                </a:solidFill>
              </a:rPr>
              <a:t>次ページで詳細分析</a:t>
            </a:r>
            <a:r>
              <a:rPr lang="ja-JP" altLang="en-US" sz="1800" b="0" dirty="0">
                <a:solidFill>
                  <a:schemeClr val="tx1"/>
                </a:solidFill>
              </a:rPr>
              <a:t>❷</a:t>
            </a:r>
            <a:endParaRPr lang="ja-JP" altLang="en-US" dirty="0"/>
          </a:p>
        </p:txBody>
      </p:sp>
      <p:cxnSp>
        <p:nvCxnSpPr>
          <p:cNvPr id="77" name="コネクタ: カギ線 76">
            <a:extLst>
              <a:ext uri="{FF2B5EF4-FFF2-40B4-BE49-F238E27FC236}">
                <a16:creationId xmlns:a16="http://schemas.microsoft.com/office/drawing/2014/main" xmlns="" id="{74FB8B90-B721-4E53-B1AD-5B512DB6E209}"/>
              </a:ext>
            </a:extLst>
          </p:cNvPr>
          <p:cNvCxnSpPr>
            <a:cxnSpLocks/>
            <a:stCxn id="83" idx="1"/>
          </p:cNvCxnSpPr>
          <p:nvPr/>
        </p:nvCxnSpPr>
        <p:spPr>
          <a:xfrm rot="10800000">
            <a:off x="7621756" y="6128942"/>
            <a:ext cx="85539" cy="16846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645726" y="3856724"/>
            <a:ext cx="4061568" cy="246221"/>
          </a:xfrm>
          <a:prstGeom prst="rect">
            <a:avLst/>
          </a:prstGeom>
          <a:noFill/>
        </p:spPr>
        <p:txBody>
          <a:bodyPr wrap="square" rtlCol="0">
            <a:spAutoFit/>
          </a:bodyPr>
          <a:lstStyle/>
          <a:p>
            <a:r>
              <a:rPr lang="ja-JP" altLang="en-US" sz="1000" dirty="0"/>
              <a:t>工場到着時刻（計画）＋</a:t>
            </a:r>
            <a:r>
              <a:rPr lang="en-US" altLang="ja-JP" sz="1000" dirty="0"/>
              <a:t>4.3H</a:t>
            </a:r>
            <a:r>
              <a:rPr lang="ja-JP" altLang="en-US" sz="1000" dirty="0"/>
              <a:t>の間を入庫基準滞留時間とする</a:t>
            </a:r>
            <a:endParaRPr lang="en-US" altLang="ja-JP" sz="1000" dirty="0"/>
          </a:p>
        </p:txBody>
      </p:sp>
      <p:sp>
        <p:nvSpPr>
          <p:cNvPr id="83" name="テキスト ボックス 82">
            <a:extLst>
              <a:ext uri="{FF2B5EF4-FFF2-40B4-BE49-F238E27FC236}">
                <a16:creationId xmlns:a16="http://schemas.microsoft.com/office/drawing/2014/main" xmlns="" id="{98443598-7A1A-4743-92A5-99C48E649018}"/>
              </a:ext>
            </a:extLst>
          </p:cNvPr>
          <p:cNvSpPr txBox="1"/>
          <p:nvPr/>
        </p:nvSpPr>
        <p:spPr>
          <a:xfrm>
            <a:off x="7707294" y="6174299"/>
            <a:ext cx="2303058" cy="246221"/>
          </a:xfrm>
          <a:prstGeom prst="rect">
            <a:avLst/>
          </a:prstGeom>
          <a:noFill/>
        </p:spPr>
        <p:txBody>
          <a:bodyPr wrap="square" rtlCol="0">
            <a:spAutoFit/>
          </a:bodyPr>
          <a:lstStyle/>
          <a:p>
            <a:r>
              <a:rPr lang="ja-JP" altLang="en-US" sz="1000" dirty="0"/>
              <a:t>入庫基準外は早着の場合も含まれる</a:t>
            </a:r>
            <a:endParaRPr lang="en-US" altLang="ja-JP" sz="1000" dirty="0"/>
          </a:p>
        </p:txBody>
      </p:sp>
      <p:cxnSp>
        <p:nvCxnSpPr>
          <p:cNvPr id="84" name="コネクタ: カギ線 83">
            <a:extLst>
              <a:ext uri="{FF2B5EF4-FFF2-40B4-BE49-F238E27FC236}">
                <a16:creationId xmlns:a16="http://schemas.microsoft.com/office/drawing/2014/main" xmlns="" id="{06B017DF-FB36-4302-9902-685D8EBAF70A}"/>
              </a:ext>
            </a:extLst>
          </p:cNvPr>
          <p:cNvCxnSpPr>
            <a:cxnSpLocks/>
          </p:cNvCxnSpPr>
          <p:nvPr/>
        </p:nvCxnSpPr>
        <p:spPr>
          <a:xfrm flipV="1">
            <a:off x="9085651" y="4032547"/>
            <a:ext cx="374870" cy="322547"/>
          </a:xfrm>
          <a:prstGeom prst="bentConnector3">
            <a:avLst>
              <a:gd name="adj1" fmla="val 74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xmlns="" id="{D77824F8-6FC2-459C-8A7A-5E28DD20861E}"/>
              </a:ext>
            </a:extLst>
          </p:cNvPr>
          <p:cNvSpPr/>
          <p:nvPr/>
        </p:nvSpPr>
        <p:spPr>
          <a:xfrm>
            <a:off x="-1085948" y="165320"/>
            <a:ext cx="5059251" cy="38432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solidFill>
              </a:rPr>
              <a:t>夜勤昼勤の交代</a:t>
            </a:r>
            <a:endParaRPr kumimoji="1" lang="en-US" altLang="ja-JP" sz="1400" dirty="0">
              <a:solidFill>
                <a:schemeClr val="tx1"/>
              </a:solidFill>
            </a:endParaRPr>
          </a:p>
          <a:p>
            <a:r>
              <a:rPr lang="ja-JP" altLang="en-US" sz="1400" dirty="0">
                <a:solidFill>
                  <a:schemeClr val="tx1"/>
                </a:solidFill>
              </a:rPr>
              <a:t>は？</a:t>
            </a:r>
            <a:endParaRPr lang="en-US" altLang="ja-JP" sz="1400" dirty="0">
              <a:solidFill>
                <a:schemeClr val="tx1"/>
              </a:solidFill>
            </a:endParaRPr>
          </a:p>
          <a:p>
            <a:endParaRPr lang="en-US" altLang="ja-JP" sz="1400" dirty="0">
              <a:solidFill>
                <a:schemeClr val="tx1"/>
              </a:solidFill>
            </a:endParaRPr>
          </a:p>
          <a:p>
            <a:r>
              <a:rPr lang="ja-JP" altLang="en-US" sz="1400" dirty="0">
                <a:solidFill>
                  <a:schemeClr val="tx1"/>
                </a:solidFill>
              </a:rPr>
              <a:t>便間の間隔が短いのも要因？</a:t>
            </a:r>
            <a:endParaRPr lang="en-US" altLang="ja-JP" sz="1400" dirty="0">
              <a:solidFill>
                <a:schemeClr val="tx1"/>
              </a:solidFill>
            </a:endParaRPr>
          </a:p>
          <a:p>
            <a:endParaRPr kumimoji="1" lang="en-US" altLang="ja-JP" sz="1400" dirty="0">
              <a:solidFill>
                <a:schemeClr val="tx1"/>
              </a:solidFill>
            </a:endParaRPr>
          </a:p>
          <a:p>
            <a:r>
              <a:rPr lang="en-US" altLang="ja-JP" sz="1400" dirty="0">
                <a:solidFill>
                  <a:srgbClr val="FF0000"/>
                </a:solidFill>
              </a:rPr>
              <a:t>Q. </a:t>
            </a:r>
            <a:r>
              <a:rPr lang="ja-JP" altLang="en-US" sz="1400" dirty="0">
                <a:solidFill>
                  <a:srgbClr val="FF0000"/>
                </a:solidFill>
              </a:rPr>
              <a:t>設計値の差０が目標？</a:t>
            </a:r>
            <a:endParaRPr lang="en-US" altLang="ja-JP" sz="1400" dirty="0">
              <a:solidFill>
                <a:srgbClr val="FF0000"/>
              </a:solidFill>
            </a:endParaRPr>
          </a:p>
          <a:p>
            <a:r>
              <a:rPr kumimoji="1" lang="ja-JP" altLang="en-US" sz="1400" dirty="0">
                <a:solidFill>
                  <a:srgbClr val="FF0000"/>
                </a:solidFill>
              </a:rPr>
              <a:t>全体の設計超過率</a:t>
            </a:r>
            <a:r>
              <a:rPr lang="ja-JP" altLang="en-US" sz="1400" dirty="0">
                <a:solidFill>
                  <a:srgbClr val="FF0000"/>
                </a:solidFill>
              </a:rPr>
              <a:t>を</a:t>
            </a:r>
            <a:r>
              <a:rPr lang="en-US" altLang="ja-JP" sz="1400" dirty="0">
                <a:solidFill>
                  <a:srgbClr val="FF0000"/>
                </a:solidFill>
              </a:rPr>
              <a:t>0</a:t>
            </a:r>
            <a:r>
              <a:rPr lang="ja-JP" altLang="en-US" sz="1400" dirty="0">
                <a:solidFill>
                  <a:srgbClr val="FF0000"/>
                </a:solidFill>
              </a:rPr>
              <a:t>にする活動が目指すところ？</a:t>
            </a:r>
            <a:endParaRPr lang="en-US" altLang="ja-JP" sz="1400" dirty="0">
              <a:solidFill>
                <a:srgbClr val="FF0000"/>
              </a:solidFill>
            </a:endParaRPr>
          </a:p>
          <a:p>
            <a:r>
              <a:rPr lang="ja-JP" altLang="en-US" sz="1400" dirty="0">
                <a:solidFill>
                  <a:srgbClr val="FF0000"/>
                </a:solidFill>
              </a:rPr>
              <a:t>はい。</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朝に納入する必要性？</a:t>
            </a:r>
            <a:r>
              <a:rPr lang="ja-JP" altLang="en-US" sz="1400" dirty="0">
                <a:solidFill>
                  <a:srgbClr val="FF0000"/>
                </a:solidFill>
              </a:rPr>
              <a:t>分散できないか？</a:t>
            </a:r>
            <a:endParaRPr lang="en-US" altLang="ja-JP" sz="1400" dirty="0">
              <a:solidFill>
                <a:srgbClr val="FF0000"/>
              </a:solidFill>
            </a:endParaRPr>
          </a:p>
          <a:p>
            <a:r>
              <a:rPr lang="ja-JP" altLang="en-US" sz="1400" dirty="0">
                <a:solidFill>
                  <a:srgbClr val="FF0000"/>
                </a:solidFill>
              </a:rPr>
              <a:t>第一工場の問題だけではない。分散の提案できるけど、簡単ではない。</a:t>
            </a:r>
            <a:endParaRPr lang="en-US" altLang="ja-JP" sz="1400" dirty="0">
              <a:solidFill>
                <a:srgbClr val="FF0000"/>
              </a:solidFill>
            </a:endParaRPr>
          </a:p>
          <a:p>
            <a:r>
              <a:rPr lang="ja-JP" altLang="en-US" sz="1400" dirty="0">
                <a:solidFill>
                  <a:srgbClr val="FF0000"/>
                </a:solidFill>
              </a:rPr>
              <a:t>安城第一のみはできる。他の工場の混載はむずかしい</a:t>
            </a:r>
            <a:endParaRPr lang="en-US" altLang="ja-JP" sz="1400" dirty="0">
              <a:solidFill>
                <a:srgbClr val="FF0000"/>
              </a:solidFill>
            </a:endParaRPr>
          </a:p>
          <a:p>
            <a:r>
              <a:rPr lang="ja-JP" altLang="en-US" sz="1400" dirty="0">
                <a:solidFill>
                  <a:srgbClr val="FF0000"/>
                </a:solidFill>
              </a:rPr>
              <a:t>→混載次第</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この分析このまま続ける？</a:t>
            </a:r>
            <a:endParaRPr kumimoji="1" lang="en-US" altLang="ja-JP" sz="1400" dirty="0">
              <a:solidFill>
                <a:srgbClr val="FF0000"/>
              </a:solidFill>
            </a:endParaRPr>
          </a:p>
          <a:p>
            <a:r>
              <a:rPr lang="ja-JP" altLang="en-US" sz="1400" dirty="0">
                <a:solidFill>
                  <a:srgbClr val="FF0000"/>
                </a:solidFill>
              </a:rPr>
              <a:t>分析データがない場合、終わる。</a:t>
            </a:r>
            <a:endParaRPr lang="en-US" altLang="ja-JP" sz="1400" dirty="0">
              <a:solidFill>
                <a:srgbClr val="FF0000"/>
              </a:solidFill>
            </a:endParaRPr>
          </a:p>
          <a:p>
            <a:r>
              <a:rPr lang="ja-JP" altLang="en-US" sz="1400" dirty="0">
                <a:solidFill>
                  <a:srgbClr val="FF0000"/>
                </a:solidFill>
              </a:rPr>
              <a:t>こういうデータがないとできないです、で終わる</a:t>
            </a:r>
            <a:endParaRPr lang="en-US" altLang="ja-JP" sz="1400" dirty="0">
              <a:solidFill>
                <a:srgbClr val="FF0000"/>
              </a:solidFill>
            </a:endParaRPr>
          </a:p>
          <a:p>
            <a:endParaRPr kumimoji="1" lang="en-US" altLang="ja-JP" sz="1400" dirty="0">
              <a:solidFill>
                <a:srgbClr val="FF0000"/>
              </a:solidFill>
            </a:endParaRPr>
          </a:p>
        </p:txBody>
      </p:sp>
      <p:sp>
        <p:nvSpPr>
          <p:cNvPr id="27" name="テキスト ボックス 26">
            <a:extLst>
              <a:ext uri="{FF2B5EF4-FFF2-40B4-BE49-F238E27FC236}">
                <a16:creationId xmlns:a16="http://schemas.microsoft.com/office/drawing/2014/main" xmlns="" id="{93929FAF-FB59-4D13-A661-41C4253B7516}"/>
              </a:ext>
            </a:extLst>
          </p:cNvPr>
          <p:cNvSpPr txBox="1"/>
          <p:nvPr/>
        </p:nvSpPr>
        <p:spPr>
          <a:xfrm>
            <a:off x="-1451086" y="4093281"/>
            <a:ext cx="1849931" cy="1785104"/>
          </a:xfrm>
          <a:prstGeom prst="rect">
            <a:avLst/>
          </a:prstGeom>
          <a:solidFill>
            <a:schemeClr val="bg1"/>
          </a:solidFill>
        </p:spPr>
        <p:txBody>
          <a:bodyPr wrap="square">
            <a:spAutoFit/>
          </a:bodyPr>
          <a:lstStyle/>
          <a:p>
            <a:r>
              <a:rPr lang="en-US" altLang="ja-JP" sz="1000" dirty="0" err="1"/>
              <a:t>todo</a:t>
            </a:r>
            <a:endParaRPr lang="en-US" altLang="ja-JP" sz="1000" dirty="0"/>
          </a:p>
          <a:p>
            <a:r>
              <a:rPr lang="ja-JP" altLang="en-US" sz="1000" dirty="0"/>
              <a:t>・絵で書く</a:t>
            </a:r>
            <a:endParaRPr lang="en-US" altLang="ja-JP" sz="1000" dirty="0"/>
          </a:p>
          <a:p>
            <a:r>
              <a:rPr kumimoji="1" lang="ja-JP" altLang="en-US" sz="1000" dirty="0"/>
              <a:t>・超過率をグラフに合わせる</a:t>
            </a:r>
            <a:endParaRPr kumimoji="1" lang="en-US" altLang="ja-JP" sz="1000" dirty="0"/>
          </a:p>
          <a:p>
            <a:r>
              <a:rPr lang="ja-JP" altLang="en-US" sz="1000" dirty="0"/>
              <a:t>・</a:t>
            </a:r>
            <a:r>
              <a:rPr kumimoji="1" lang="ja-JP" altLang="en-US" sz="1000" dirty="0"/>
              <a:t>小数点切り上げ</a:t>
            </a:r>
          </a:p>
          <a:p>
            <a:endParaRPr lang="en-US" altLang="ja-JP" sz="1000" dirty="0"/>
          </a:p>
          <a:p>
            <a:endParaRPr lang="en-US" altLang="ja-JP" sz="1000" dirty="0"/>
          </a:p>
          <a:p>
            <a:r>
              <a:rPr lang="ja-JP" altLang="en-US" sz="1000" dirty="0"/>
              <a:t>検収日時範囲の開始時刻：</a:t>
            </a:r>
            <a:endParaRPr lang="en-US" altLang="ja-JP" sz="1000" dirty="0"/>
          </a:p>
          <a:p>
            <a:r>
              <a:rPr lang="ja-JP" altLang="en-US" sz="1000" dirty="0"/>
              <a:t>前の便の工場到着日時</a:t>
            </a:r>
            <a:endParaRPr lang="en-US" altLang="ja-JP" sz="1000" dirty="0"/>
          </a:p>
          <a:p>
            <a:endParaRPr lang="en-US" altLang="ja-JP" sz="1000" dirty="0"/>
          </a:p>
          <a:p>
            <a:r>
              <a:rPr lang="ja-JP" altLang="en-US" sz="1000" dirty="0"/>
              <a:t>検収日時範囲の終了時刻：</a:t>
            </a:r>
            <a:endParaRPr lang="en-US" altLang="ja-JP" sz="1000" dirty="0"/>
          </a:p>
          <a:p>
            <a:r>
              <a:rPr lang="ja-JP" altLang="en-US" sz="1000" dirty="0"/>
              <a:t>工場到着日時の１時間前</a:t>
            </a:r>
          </a:p>
        </p:txBody>
      </p:sp>
    </p:spTree>
    <p:extLst>
      <p:ext uri="{BB962C8B-B14F-4D97-AF65-F5344CB8AC3E}">
        <p14:creationId xmlns:p14="http://schemas.microsoft.com/office/powerpoint/2010/main" val="1137909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調べたいこと</a:t>
            </a:r>
            <a:endParaRPr lang="en-US" altLang="ja-JP" sz="1800" dirty="0"/>
          </a:p>
          <a:p>
            <a:r>
              <a:rPr lang="ja-JP" altLang="en-US" sz="1800" b="0" dirty="0"/>
              <a:t>かんばん数が多いほど</a:t>
            </a:r>
            <a:r>
              <a:rPr lang="en-US" altLang="ja-JP" sz="1800" b="0" dirty="0"/>
              <a:t>LT</a:t>
            </a:r>
            <a:r>
              <a:rPr lang="ja-JP" altLang="en-US" sz="1800" b="0" dirty="0"/>
              <a:t>が伸びるか</a:t>
            </a:r>
            <a:endParaRPr lang="en-US" altLang="ja-JP" sz="1800" b="0" dirty="0"/>
          </a:p>
          <a:p>
            <a:endParaRPr lang="en-US" altLang="ja-JP" sz="1800" dirty="0"/>
          </a:p>
          <a:p>
            <a:r>
              <a:rPr lang="en-US" altLang="ja-JP" sz="1800" dirty="0"/>
              <a:t>◇</a:t>
            </a:r>
            <a:r>
              <a:rPr lang="ja-JP" altLang="en-US" sz="1800" dirty="0"/>
              <a:t>分析方法</a:t>
            </a:r>
            <a:endParaRPr lang="en-US" altLang="ja-JP" sz="1800" dirty="0"/>
          </a:p>
          <a:p>
            <a:r>
              <a:rPr lang="ja-JP" altLang="en-US" sz="1800" b="0" dirty="0"/>
              <a:t>ある時間帯の</a:t>
            </a:r>
            <a:r>
              <a:rPr lang="en-US" altLang="ja-JP" sz="1800" b="0" dirty="0"/>
              <a:t>“</a:t>
            </a:r>
            <a:r>
              <a:rPr lang="ja-JP" altLang="en-US" sz="1800" b="0" dirty="0"/>
              <a:t>納入かんばん数</a:t>
            </a:r>
            <a:r>
              <a:rPr kumimoji="1" lang="en-US" altLang="ja-JP" sz="1800" b="0" dirty="0"/>
              <a:t>”</a:t>
            </a:r>
            <a:r>
              <a:rPr kumimoji="1" lang="ja-JP" altLang="en-US" sz="1800" b="0" dirty="0"/>
              <a:t>と</a:t>
            </a:r>
            <a:r>
              <a:rPr kumimoji="1" lang="en-US" altLang="ja-JP" sz="1800" b="0" dirty="0"/>
              <a:t>“</a:t>
            </a:r>
            <a:r>
              <a:rPr kumimoji="1" lang="ja-JP" altLang="en-US" sz="1800" b="0" dirty="0"/>
              <a:t>検収入庫</a:t>
            </a:r>
            <a:r>
              <a:rPr kumimoji="1" lang="en-US" altLang="ja-JP" sz="1800" b="0" dirty="0"/>
              <a:t>LT</a:t>
            </a:r>
            <a:r>
              <a:rPr kumimoji="1" lang="ja-JP" altLang="en-US" sz="1800" b="0" dirty="0"/>
              <a:t>の設計値超過率</a:t>
            </a:r>
            <a:r>
              <a:rPr kumimoji="1" lang="en-US" altLang="ja-JP" sz="1800" b="0" dirty="0"/>
              <a:t>”</a:t>
            </a:r>
            <a:r>
              <a:rPr kumimoji="1" lang="ja-JP" altLang="en-US" sz="1800" b="0" dirty="0"/>
              <a:t>の関係を調べる（除外：</a:t>
            </a:r>
            <a:r>
              <a:rPr lang="ja-JP" altLang="ja-JP" sz="1800" b="0" dirty="0"/>
              <a:t>3</a:t>
            </a:r>
            <a:r>
              <a:rPr lang="ja-JP" altLang="en-US" sz="1800" b="0" dirty="0"/>
              <a:t>便と</a:t>
            </a:r>
            <a:r>
              <a:rPr lang="en-US" altLang="ja-JP" sz="1800" b="0" dirty="0"/>
              <a:t>4</a:t>
            </a:r>
            <a:r>
              <a:rPr lang="ja-JP" altLang="en-US" sz="1800" b="0" dirty="0"/>
              <a:t>便）</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ja-JP" altLang="en-US" dirty="0"/>
              <a:t>詳細分析❶ （</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pic>
        <p:nvPicPr>
          <p:cNvPr id="24" name="図 23" descr="スクリーンショット 2023-10-22 10.40.2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74" y="2154110"/>
            <a:ext cx="5927044" cy="3951362"/>
          </a:xfrm>
          <a:prstGeom prst="rect">
            <a:avLst/>
          </a:prstGeom>
        </p:spPr>
      </p:pic>
      <p:sp>
        <p:nvSpPr>
          <p:cNvPr id="15" name="正方形/長方形 14"/>
          <p:cNvSpPr/>
          <p:nvPr/>
        </p:nvSpPr>
        <p:spPr>
          <a:xfrm>
            <a:off x="569332" y="2638642"/>
            <a:ext cx="461665" cy="4002121"/>
          </a:xfrm>
          <a:prstGeom prst="rect">
            <a:avLst/>
          </a:prstGeom>
        </p:spPr>
        <p:txBody>
          <a:bodyPr vert="eaVert" wrap="none">
            <a:spAutoFit/>
          </a:bodyPr>
          <a:lstStyle/>
          <a:p>
            <a:r>
              <a:rPr lang="ja-JP" altLang="en-US" dirty="0"/>
              <a:t>検収入庫</a:t>
            </a:r>
            <a:r>
              <a:rPr lang="en-US" altLang="ja-JP" dirty="0"/>
              <a:t>LT</a:t>
            </a:r>
            <a:r>
              <a:rPr lang="ja-JP" altLang="en-US" dirty="0"/>
              <a:t>の設計値超過率（品番毎）</a:t>
            </a:r>
          </a:p>
        </p:txBody>
      </p:sp>
      <p:sp>
        <p:nvSpPr>
          <p:cNvPr id="16" name="正方形/長方形 15"/>
          <p:cNvSpPr/>
          <p:nvPr/>
        </p:nvSpPr>
        <p:spPr>
          <a:xfrm>
            <a:off x="1100414" y="6113554"/>
            <a:ext cx="7268336" cy="369332"/>
          </a:xfrm>
          <a:prstGeom prst="rect">
            <a:avLst/>
          </a:prstGeom>
        </p:spPr>
        <p:txBody>
          <a:bodyPr vert="horz" wrap="none">
            <a:spAutoFit/>
          </a:bodyPr>
          <a:lstStyle/>
          <a:p>
            <a:r>
              <a:rPr lang="ja-JP" altLang="en-US" dirty="0"/>
              <a:t>ある時間帯の納入かんばん数（</a:t>
            </a:r>
            <a:r>
              <a:rPr lang="en-US" altLang="ja-JP" dirty="0"/>
              <a:t>=</a:t>
            </a:r>
            <a:r>
              <a:rPr lang="ja-JP" altLang="en-US" dirty="0"/>
              <a:t>検収日時範囲の検収かんばん数）</a:t>
            </a:r>
          </a:p>
        </p:txBody>
      </p:sp>
      <p:sp>
        <p:nvSpPr>
          <p:cNvPr id="20" name="正方形/長方形 19"/>
          <p:cNvSpPr/>
          <p:nvPr/>
        </p:nvSpPr>
        <p:spPr>
          <a:xfrm>
            <a:off x="5049739" y="5517098"/>
            <a:ext cx="1788095" cy="369332"/>
          </a:xfrm>
          <a:prstGeom prst="rect">
            <a:avLst/>
          </a:prstGeom>
          <a:solidFill>
            <a:srgbClr val="FFFF00"/>
          </a:solidFill>
        </p:spPr>
        <p:txBody>
          <a:bodyPr vert="horz" wrap="none">
            <a:spAutoFit/>
          </a:bodyPr>
          <a:lstStyle/>
          <a:p>
            <a:r>
              <a:rPr lang="ja-JP" altLang="en-US" dirty="0"/>
              <a:t>相関係数：</a:t>
            </a:r>
            <a:r>
              <a:rPr lang="en-US" altLang="ja-JP" dirty="0"/>
              <a:t>0.37</a:t>
            </a:r>
            <a:endParaRPr lang="ja-JP" altLang="en-US" dirty="0"/>
          </a:p>
        </p:txBody>
      </p:sp>
      <p:sp>
        <p:nvSpPr>
          <p:cNvPr id="21" name="角丸四角形吹き出し 20"/>
          <p:cNvSpPr/>
          <p:nvPr/>
        </p:nvSpPr>
        <p:spPr>
          <a:xfrm>
            <a:off x="2328446" y="2328132"/>
            <a:ext cx="2775319" cy="729013"/>
          </a:xfrm>
          <a:prstGeom prst="wedgeRoundRectCallout">
            <a:avLst>
              <a:gd name="adj1" fmla="val -59171"/>
              <a:gd name="adj2" fmla="val 17184"/>
              <a:gd name="adj3" fmla="val 16667"/>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solidFill>
                <a:latin typeface="+mj-ea"/>
                <a:ea typeface="+mj-ea"/>
              </a:rPr>
              <a:t>9/12</a:t>
            </a:r>
            <a:r>
              <a:rPr kumimoji="1" lang="ja-JP" altLang="en-US" sz="1600" dirty="0">
                <a:solidFill>
                  <a:schemeClr val="tx1"/>
                </a:solidFill>
                <a:latin typeface="+mj-ea"/>
                <a:ea typeface="+mj-ea"/>
              </a:rPr>
              <a:t>の</a:t>
            </a:r>
            <a:r>
              <a:rPr kumimoji="1" lang="en-US" altLang="ja-JP" sz="1600" dirty="0">
                <a:solidFill>
                  <a:schemeClr val="tx1"/>
                </a:solidFill>
                <a:latin typeface="+mj-ea"/>
                <a:ea typeface="+mj-ea"/>
              </a:rPr>
              <a:t>1</a:t>
            </a:r>
            <a:r>
              <a:rPr kumimoji="1" lang="ja-JP" altLang="en-US" sz="1600" dirty="0">
                <a:solidFill>
                  <a:schemeClr val="tx1"/>
                </a:solidFill>
                <a:latin typeface="+mj-ea"/>
                <a:ea typeface="+mj-ea"/>
              </a:rPr>
              <a:t>便：</a:t>
            </a:r>
            <a:r>
              <a:rPr lang="ja-JP" altLang="en-US" sz="1600" dirty="0">
                <a:solidFill>
                  <a:schemeClr val="tx1"/>
                </a:solidFill>
                <a:latin typeface="+mj-ea"/>
                <a:ea typeface="+mj-ea"/>
                <a:cs typeface="ヒラギノ角ゴ ProN"/>
              </a:rPr>
              <a:t>ﾜｲﾔﾘﾝｸﾞﾊｰﾈｽｺﾈｸﾀなど部品が</a:t>
            </a:r>
            <a:r>
              <a:rPr lang="en-US" altLang="ja-JP" sz="1600" dirty="0">
                <a:solidFill>
                  <a:schemeClr val="tx1"/>
                </a:solidFill>
                <a:latin typeface="+mj-ea"/>
                <a:ea typeface="+mj-ea"/>
                <a:cs typeface="ヒラギノ角ゴ ProN"/>
              </a:rPr>
              <a:t>2</a:t>
            </a:r>
            <a:r>
              <a:rPr lang="ja-JP" altLang="en-US" sz="1600" dirty="0">
                <a:solidFill>
                  <a:schemeClr val="tx1"/>
                </a:solidFill>
                <a:latin typeface="+mj-ea"/>
                <a:ea typeface="+mj-ea"/>
                <a:cs typeface="ヒラギノ角ゴ ProN"/>
              </a:rPr>
              <a:t>日以上留置</a:t>
            </a:r>
            <a:endParaRPr kumimoji="1" lang="ja-JP" altLang="en-US" sz="1600" dirty="0">
              <a:solidFill>
                <a:schemeClr val="tx1"/>
              </a:solidFill>
              <a:latin typeface="+mj-ea"/>
              <a:ea typeface="+mj-ea"/>
            </a:endParaRP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26" name="テキスト ボックス 25"/>
          <p:cNvSpPr txBox="1"/>
          <p:nvPr/>
        </p:nvSpPr>
        <p:spPr>
          <a:xfrm>
            <a:off x="6879498" y="2234262"/>
            <a:ext cx="5312502" cy="1477328"/>
          </a:xfrm>
          <a:prstGeom prst="rect">
            <a:avLst/>
          </a:prstGeom>
          <a:noFill/>
          <a:effectLst/>
        </p:spPr>
        <p:txBody>
          <a:bodyPr wrap="square" rtlCol="0">
            <a:spAutoFit/>
          </a:bodyPr>
          <a:lstStyle/>
          <a:p>
            <a:r>
              <a:rPr lang="ja-JP" altLang="en-US" b="1" dirty="0"/>
              <a:t>◇結果</a:t>
            </a:r>
            <a:endParaRPr lang="en-US" altLang="ja-JP" b="1" dirty="0"/>
          </a:p>
          <a:p>
            <a:r>
              <a:rPr lang="ja-JP" altLang="en-US" dirty="0"/>
              <a:t>・</a:t>
            </a:r>
            <a:r>
              <a:rPr lang="ja-JP" altLang="en-US" dirty="0">
                <a:solidFill>
                  <a:srgbClr val="FF0000"/>
                </a:solidFill>
              </a:rPr>
              <a:t>かんばん数と作業時間はやや相関がある</a:t>
            </a:r>
            <a:endParaRPr lang="en-US" altLang="ja-JP" dirty="0">
              <a:solidFill>
                <a:srgbClr val="FF0000"/>
              </a:solidFill>
            </a:endParaRPr>
          </a:p>
          <a:p>
            <a:r>
              <a:rPr lang="ja-JP" altLang="en-US" dirty="0"/>
              <a:t>・１便と</a:t>
            </a:r>
            <a:r>
              <a:rPr lang="en-US" altLang="ja-JP" dirty="0"/>
              <a:t>2</a:t>
            </a:r>
            <a:r>
              <a:rPr lang="ja-JP" altLang="en-US" dirty="0"/>
              <a:t>便は納入量にばらつきがある</a:t>
            </a:r>
            <a:endParaRPr lang="en-US" altLang="ja-JP" dirty="0"/>
          </a:p>
          <a:p>
            <a:r>
              <a:rPr lang="ja-JP" altLang="en-US" b="1" dirty="0"/>
              <a:t>→◇相関が高くない理由</a:t>
            </a:r>
            <a:endParaRPr lang="en-US" altLang="ja-JP" b="1" dirty="0"/>
          </a:p>
          <a:p>
            <a:r>
              <a:rPr lang="ja-JP" altLang="en-US" dirty="0"/>
              <a:t>　・</a:t>
            </a:r>
            <a:r>
              <a:rPr lang="ja-JP" altLang="en-US" dirty="0">
                <a:solidFill>
                  <a:schemeClr val="accent1">
                    <a:lumMod val="60000"/>
                    <a:lumOff val="40000"/>
                  </a:schemeClr>
                </a:solidFill>
              </a:rPr>
              <a:t>複雑に要因が絡んでいる　→　次ページ検証</a:t>
            </a:r>
            <a:endParaRPr lang="en-US" altLang="ja-JP" dirty="0">
              <a:solidFill>
                <a:schemeClr val="accent1">
                  <a:lumMod val="60000"/>
                  <a:lumOff val="40000"/>
                </a:schemeClr>
              </a:solidFill>
            </a:endParaRPr>
          </a:p>
        </p:txBody>
      </p:sp>
      <p:pic>
        <p:nvPicPr>
          <p:cNvPr id="25" name="図 24"/>
          <p:cNvPicPr>
            <a:picLocks noChangeAspect="1"/>
          </p:cNvPicPr>
          <p:nvPr/>
        </p:nvPicPr>
        <p:blipFill>
          <a:blip r:embed="rId3"/>
          <a:stretch>
            <a:fillRect/>
          </a:stretch>
        </p:blipFill>
        <p:spPr>
          <a:xfrm>
            <a:off x="5372112" y="2267768"/>
            <a:ext cx="1436252" cy="1459232"/>
          </a:xfrm>
          <a:prstGeom prst="rect">
            <a:avLst/>
          </a:prstGeom>
          <a:solidFill>
            <a:schemeClr val="bg1"/>
          </a:solidFill>
        </p:spPr>
      </p:pic>
      <p:sp>
        <p:nvSpPr>
          <p:cNvPr id="7" name="楕円 6">
            <a:extLst>
              <a:ext uri="{FF2B5EF4-FFF2-40B4-BE49-F238E27FC236}">
                <a16:creationId xmlns:a16="http://schemas.microsoft.com/office/drawing/2014/main" xmlns="" id="{4E3AD0AA-5E03-4021-A673-F22C184DDA7D}"/>
              </a:ext>
            </a:extLst>
          </p:cNvPr>
          <p:cNvSpPr/>
          <p:nvPr/>
        </p:nvSpPr>
        <p:spPr>
          <a:xfrm>
            <a:off x="7435915" y="3727000"/>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かんばん数</a:t>
            </a:r>
          </a:p>
        </p:txBody>
      </p:sp>
      <p:sp>
        <p:nvSpPr>
          <p:cNvPr id="33" name="楕円 32">
            <a:extLst>
              <a:ext uri="{FF2B5EF4-FFF2-40B4-BE49-F238E27FC236}">
                <a16:creationId xmlns:a16="http://schemas.microsoft.com/office/drawing/2014/main" xmlns="" id="{E7A79069-6A42-4FFB-9AC0-B8CFFC558006}"/>
              </a:ext>
            </a:extLst>
          </p:cNvPr>
          <p:cNvSpPr/>
          <p:nvPr/>
        </p:nvSpPr>
        <p:spPr>
          <a:xfrm>
            <a:off x="9582831" y="453009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トラックの到着</a:t>
            </a:r>
          </a:p>
        </p:txBody>
      </p:sp>
      <p:sp>
        <p:nvSpPr>
          <p:cNvPr id="34" name="楕円 33">
            <a:extLst>
              <a:ext uri="{FF2B5EF4-FFF2-40B4-BE49-F238E27FC236}">
                <a16:creationId xmlns:a16="http://schemas.microsoft.com/office/drawing/2014/main" xmlns="" id="{146E35C0-7A89-42D2-94D6-2AA5EE350240}"/>
              </a:ext>
            </a:extLst>
          </p:cNvPr>
          <p:cNvSpPr/>
          <p:nvPr/>
        </p:nvSpPr>
        <p:spPr>
          <a:xfrm>
            <a:off x="7435915" y="4545294"/>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入庫作業</a:t>
            </a:r>
          </a:p>
        </p:txBody>
      </p:sp>
      <p:sp>
        <p:nvSpPr>
          <p:cNvPr id="36" name="楕円 35">
            <a:extLst>
              <a:ext uri="{FF2B5EF4-FFF2-40B4-BE49-F238E27FC236}">
                <a16:creationId xmlns:a16="http://schemas.microsoft.com/office/drawing/2014/main" xmlns="" id="{27ECBC9D-E8A1-4E61-A536-166D65AE9DAC}"/>
              </a:ext>
            </a:extLst>
          </p:cNvPr>
          <p:cNvSpPr/>
          <p:nvPr/>
        </p:nvSpPr>
        <p:spPr>
          <a:xfrm>
            <a:off x="8507388" y="541675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200" dirty="0"/>
              <a:t>LT</a:t>
            </a:r>
            <a:endParaRPr kumimoji="1" lang="ja-JP" altLang="en-US" sz="1200" dirty="0"/>
          </a:p>
        </p:txBody>
      </p:sp>
      <p:cxnSp>
        <p:nvCxnSpPr>
          <p:cNvPr id="38" name="直線矢印コネクタ 37">
            <a:extLst>
              <a:ext uri="{FF2B5EF4-FFF2-40B4-BE49-F238E27FC236}">
                <a16:creationId xmlns:a16="http://schemas.microsoft.com/office/drawing/2014/main" xmlns="" id="{3F52E8E5-DE0C-4590-A31E-AC624074F9F9}"/>
              </a:ext>
            </a:extLst>
          </p:cNvPr>
          <p:cNvCxnSpPr>
            <a:cxnSpLocks/>
            <a:stCxn id="7" idx="4"/>
            <a:endCxn id="34" idx="0"/>
          </p:cNvCxnSpPr>
          <p:nvPr/>
        </p:nvCxnSpPr>
        <p:spPr>
          <a:xfrm>
            <a:off x="8151554" y="4299010"/>
            <a:ext cx="0" cy="2462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xmlns="" id="{5CC4F289-065B-4833-8FF3-5C02201C3825}"/>
              </a:ext>
            </a:extLst>
          </p:cNvPr>
          <p:cNvCxnSpPr>
            <a:cxnSpLocks/>
            <a:stCxn id="33" idx="4"/>
            <a:endCxn id="36" idx="7"/>
          </p:cNvCxnSpPr>
          <p:nvPr/>
        </p:nvCxnSpPr>
        <p:spPr>
          <a:xfrm flipH="1">
            <a:off x="9729059" y="5102102"/>
            <a:ext cx="569411" cy="3984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xmlns="" id="{BD3C85BC-995A-4790-A652-1A12E673558C}"/>
              </a:ext>
            </a:extLst>
          </p:cNvPr>
          <p:cNvCxnSpPr>
            <a:cxnSpLocks/>
            <a:stCxn id="34" idx="4"/>
            <a:endCxn id="36" idx="1"/>
          </p:cNvCxnSpPr>
          <p:nvPr/>
        </p:nvCxnSpPr>
        <p:spPr>
          <a:xfrm>
            <a:off x="8151554" y="5117304"/>
            <a:ext cx="565440" cy="383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xmlns="" id="{64CD44B9-B865-4F3D-BFE0-DFC4885DAE2A}"/>
              </a:ext>
            </a:extLst>
          </p:cNvPr>
          <p:cNvSpPr txBox="1"/>
          <p:nvPr/>
        </p:nvSpPr>
        <p:spPr>
          <a:xfrm>
            <a:off x="8151553" y="6123801"/>
            <a:ext cx="3036401" cy="369332"/>
          </a:xfrm>
          <a:prstGeom prst="rect">
            <a:avLst/>
          </a:prstGeom>
          <a:noFill/>
        </p:spPr>
        <p:txBody>
          <a:bodyPr wrap="square">
            <a:spAutoFit/>
          </a:bodyPr>
          <a:lstStyle/>
          <a:p>
            <a:r>
              <a:rPr lang="ja-JP" altLang="en-US" dirty="0"/>
              <a:t>ネットワーク図イメージ</a:t>
            </a:r>
          </a:p>
        </p:txBody>
      </p:sp>
      <p:cxnSp>
        <p:nvCxnSpPr>
          <p:cNvPr id="71" name="直線矢印コネクタ 70">
            <a:extLst>
              <a:ext uri="{FF2B5EF4-FFF2-40B4-BE49-F238E27FC236}">
                <a16:creationId xmlns:a16="http://schemas.microsoft.com/office/drawing/2014/main" xmlns="" id="{497B2F50-78D4-4F1F-B407-868B4FF24089}"/>
              </a:ext>
            </a:extLst>
          </p:cNvPr>
          <p:cNvCxnSpPr>
            <a:cxnSpLocks/>
            <a:stCxn id="7" idx="5"/>
            <a:endCxn id="36" idx="0"/>
          </p:cNvCxnSpPr>
          <p:nvPr/>
        </p:nvCxnSpPr>
        <p:spPr>
          <a:xfrm>
            <a:off x="8657586" y="4215241"/>
            <a:ext cx="565441" cy="12015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6" name="楕円 75">
            <a:extLst>
              <a:ext uri="{FF2B5EF4-FFF2-40B4-BE49-F238E27FC236}">
                <a16:creationId xmlns:a16="http://schemas.microsoft.com/office/drawing/2014/main" xmlns="" id="{B99D3CE9-27B3-44EF-9912-A61BC8AF2CCC}"/>
              </a:ext>
            </a:extLst>
          </p:cNvPr>
          <p:cNvSpPr/>
          <p:nvPr/>
        </p:nvSpPr>
        <p:spPr>
          <a:xfrm>
            <a:off x="10439901" y="530891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a:t>
            </a:r>
          </a:p>
        </p:txBody>
      </p:sp>
      <p:sp>
        <p:nvSpPr>
          <p:cNvPr id="77" name="吹き出し: 角を丸めた四角形 76">
            <a:extLst>
              <a:ext uri="{FF2B5EF4-FFF2-40B4-BE49-F238E27FC236}">
                <a16:creationId xmlns:a16="http://schemas.microsoft.com/office/drawing/2014/main" xmlns="" id="{05073961-E161-42BF-99A8-337A24835C3D}"/>
              </a:ext>
            </a:extLst>
          </p:cNvPr>
          <p:cNvSpPr/>
          <p:nvPr/>
        </p:nvSpPr>
        <p:spPr>
          <a:xfrm>
            <a:off x="9017390" y="3721837"/>
            <a:ext cx="2605278" cy="686815"/>
          </a:xfrm>
          <a:prstGeom prst="wedgeRoundRectCallout">
            <a:avLst>
              <a:gd name="adj1" fmla="val -50584"/>
              <a:gd name="adj2" fmla="val 114930"/>
              <a:gd name="adj3" fmla="val 16667"/>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この考えは安易</a:t>
            </a:r>
            <a:r>
              <a:rPr lang="ja-JP" altLang="en-US" dirty="0"/>
              <a:t>。。</a:t>
            </a:r>
            <a:endParaRPr kumimoji="1" lang="ja-JP" altLang="en-US" dirty="0"/>
          </a:p>
        </p:txBody>
      </p:sp>
    </p:spTree>
    <p:extLst>
      <p:ext uri="{BB962C8B-B14F-4D97-AF65-F5344CB8AC3E}">
        <p14:creationId xmlns:p14="http://schemas.microsoft.com/office/powerpoint/2010/main" val="1951726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7F6921E-9390-4464-95A3-7B7850B397A8}"/>
              </a:ext>
            </a:extLst>
          </p:cNvPr>
          <p:cNvSpPr>
            <a:spLocks noGrp="1"/>
          </p:cNvSpPr>
          <p:nvPr>
            <p:ph type="body" sz="quarter" idx="18"/>
          </p:nvPr>
        </p:nvSpPr>
        <p:spPr/>
        <p:txBody>
          <a:bodyPr/>
          <a:lstStyle/>
          <a:p>
            <a:r>
              <a:rPr kumimoji="1" lang="ja-JP" altLang="en-US" dirty="0"/>
              <a:t>◇目的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rPr>
              <a:t>LT</a:t>
            </a:r>
            <a:r>
              <a:rPr kumimoji="1" lang="ja-JP" altLang="en-US"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rPr>
              <a:t>が伸びるのが、「トラックの遅れが原因なのか」それとも「入庫作業の遅れ」が原因なのかを調べる</a:t>
            </a:r>
            <a:endParaRPr kumimoji="1" lang="en-US" altLang="ja-JP"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18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dirty="0">
                <a:ln>
                  <a:noFill/>
                </a:ln>
                <a:solidFill>
                  <a:srgbClr val="333333"/>
                </a:solidFill>
                <a:effectLst/>
                <a:uLnTx/>
                <a:uFillTx/>
              </a:rPr>
              <a:t>かんばん数が多い</a:t>
            </a:r>
            <a:endParaRPr kumimoji="1" lang="en-US" altLang="ja-JP" sz="1800" b="0" i="0" u="none" strike="noStrike" kern="1200" cap="none" spc="0" normalizeH="0" baseline="0" noProof="0" dirty="0">
              <a:ln>
                <a:noFill/>
              </a:ln>
              <a:solidFill>
                <a:srgbClr val="333333"/>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800" b="0" i="0" u="none" strike="noStrike" kern="1200" cap="none" spc="0" normalizeH="0" baseline="0" noProof="0" dirty="0">
                <a:ln>
                  <a:noFill/>
                </a:ln>
                <a:solidFill>
                  <a:srgbClr val="333333"/>
                </a:solidFill>
                <a:effectLst/>
                <a:uLnTx/>
                <a:uFillTx/>
              </a:rPr>
              <a:t>┠</a:t>
            </a:r>
            <a:r>
              <a:rPr kumimoji="1" lang="ja-JP" altLang="en-US" sz="1800" b="0" i="0" u="none" strike="noStrike" kern="1200" cap="none" spc="0" normalizeH="0" baseline="0" noProof="0" dirty="0">
                <a:ln>
                  <a:noFill/>
                </a:ln>
                <a:solidFill>
                  <a:srgbClr val="333333"/>
                </a:solidFill>
                <a:effectLst/>
                <a:uLnTx/>
                <a:uFillTx/>
              </a:rPr>
              <a:t>物流</a:t>
            </a:r>
            <a:r>
              <a:rPr kumimoji="1" lang="en-US" altLang="ja-JP" sz="1800" b="0" i="0" u="none" strike="noStrike" kern="1200" cap="none" spc="0" normalizeH="0" baseline="0" noProof="0" dirty="0">
                <a:ln>
                  <a:noFill/>
                </a:ln>
                <a:solidFill>
                  <a:srgbClr val="333333"/>
                </a:solidFill>
                <a:effectLst/>
                <a:uLnTx/>
                <a:uFillTx/>
              </a:rPr>
              <a:t>C</a:t>
            </a:r>
            <a:r>
              <a:rPr lang="ja-JP" altLang="en-US" sz="1800" b="0" dirty="0"/>
              <a:t>内の搬送作業に時間がかかる　→　トラックが遅れる？</a:t>
            </a:r>
            <a:endParaRPr kumimoji="1" lang="en-US" altLang="ja-JP" sz="1800" b="0" i="0" u="none" strike="noStrike" kern="1200" cap="none" spc="0" normalizeH="0" baseline="0" noProof="0" dirty="0">
              <a:ln>
                <a:noFill/>
              </a:ln>
              <a:solidFill>
                <a:srgbClr val="333333"/>
              </a:solidFill>
              <a:effectLst/>
              <a:uLnTx/>
              <a:uFillTx/>
            </a:endParaRPr>
          </a:p>
          <a:p>
            <a:r>
              <a:rPr lang="en-US" altLang="ja-JP" sz="1800" b="0" dirty="0"/>
              <a:t>┗</a:t>
            </a:r>
            <a:r>
              <a:rPr lang="ja-JP" altLang="en-US" sz="1800" b="0" dirty="0"/>
              <a:t>入庫作業に時間がかかる</a:t>
            </a:r>
            <a:endParaRPr lang="en-US" altLang="ja-JP" sz="1800" b="0" dirty="0"/>
          </a:p>
          <a:p>
            <a:endParaRPr lang="en-US" altLang="ja-JP" dirty="0"/>
          </a:p>
          <a:p>
            <a:r>
              <a:rPr kumimoji="1" lang="ja-JP" altLang="en-US" dirty="0"/>
              <a:t>◇分析方法</a:t>
            </a:r>
          </a:p>
        </p:txBody>
      </p:sp>
      <p:sp>
        <p:nvSpPr>
          <p:cNvPr id="3" name="テキスト プレースホルダー 2">
            <a:extLst>
              <a:ext uri="{FF2B5EF4-FFF2-40B4-BE49-F238E27FC236}">
                <a16:creationId xmlns:a16="http://schemas.microsoft.com/office/drawing/2014/main" xmlns="" id="{DA6545EC-3CDB-4941-8502-5B54D6D81E91}"/>
              </a:ext>
            </a:extLst>
          </p:cNvPr>
          <p:cNvSpPr>
            <a:spLocks noGrp="1"/>
          </p:cNvSpPr>
          <p:nvPr>
            <p:ph type="body" sz="quarter" idx="20"/>
          </p:nvPr>
        </p:nvSpPr>
        <p:spPr/>
        <p:txBody>
          <a:bodyPr/>
          <a:lstStyle/>
          <a:p>
            <a:r>
              <a:rPr kumimoji="1" lang="ja-JP" altLang="en-US" dirty="0"/>
              <a:t>詳細分析</a:t>
            </a:r>
            <a:r>
              <a:rPr lang="ja-JP" altLang="en-US" b="0" dirty="0">
                <a:solidFill>
                  <a:schemeClr val="tx1"/>
                </a:solidFill>
              </a:rPr>
              <a:t>❷</a:t>
            </a:r>
            <a:endParaRPr lang="ja-JP" altLang="en-US" dirty="0"/>
          </a:p>
          <a:p>
            <a:endParaRPr kumimoji="1" lang="ja-JP" altLang="en-US" dirty="0"/>
          </a:p>
        </p:txBody>
      </p:sp>
      <p:sp>
        <p:nvSpPr>
          <p:cNvPr id="4" name="日付プレースホルダー 3">
            <a:extLst>
              <a:ext uri="{FF2B5EF4-FFF2-40B4-BE49-F238E27FC236}">
                <a16:creationId xmlns:a16="http://schemas.microsoft.com/office/drawing/2014/main" xmlns="" id="{9B060E93-7C6B-42E3-B764-9CA1E19FD0DE}"/>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5" name="図 4"/>
          <p:cNvPicPr>
            <a:picLocks noChangeAspect="1"/>
          </p:cNvPicPr>
          <p:nvPr/>
        </p:nvPicPr>
        <p:blipFill>
          <a:blip r:embed="rId2"/>
          <a:stretch>
            <a:fillRect/>
          </a:stretch>
        </p:blipFill>
        <p:spPr>
          <a:xfrm>
            <a:off x="546819" y="3227294"/>
            <a:ext cx="5406452" cy="3026382"/>
          </a:xfrm>
          <a:prstGeom prst="rect">
            <a:avLst/>
          </a:prstGeom>
        </p:spPr>
      </p:pic>
      <p:sp>
        <p:nvSpPr>
          <p:cNvPr id="6" name="正方形/長方形 5"/>
          <p:cNvSpPr/>
          <p:nvPr/>
        </p:nvSpPr>
        <p:spPr>
          <a:xfrm>
            <a:off x="954469" y="3388694"/>
            <a:ext cx="669396" cy="2620192"/>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p:nvSpPr>
        <p:spPr>
          <a:xfrm>
            <a:off x="1643568" y="3349442"/>
            <a:ext cx="2863698" cy="2620192"/>
          </a:xfrm>
          <a:prstGeom prst="rect">
            <a:avLst/>
          </a:prstGeom>
          <a:solidFill>
            <a:srgbClr val="40539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4496857" y="3341418"/>
            <a:ext cx="731895" cy="2620192"/>
          </a:xfrm>
          <a:prstGeom prst="rect">
            <a:avLst/>
          </a:prstGeom>
          <a:solidFill>
            <a:schemeClr val="accent6">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6472690" y="3547169"/>
            <a:ext cx="4883956" cy="2308324"/>
          </a:xfrm>
          <a:prstGeom prst="rect">
            <a:avLst/>
          </a:prstGeom>
        </p:spPr>
        <p:txBody>
          <a:bodyPr wrap="square">
            <a:spAutoFit/>
          </a:bodyPr>
          <a:lstStyle/>
          <a:p>
            <a:pPr lvl="0">
              <a:defRPr/>
            </a:pPr>
            <a:r>
              <a:rPr lang="ja-JP" altLang="en-US" dirty="0"/>
              <a:t>アイデア</a:t>
            </a:r>
            <a:endParaRPr lang="en-US" altLang="ja-JP" dirty="0"/>
          </a:p>
          <a:p>
            <a:pPr lvl="0">
              <a:defRPr/>
            </a:pPr>
            <a:endParaRPr lang="en-US" altLang="ja-JP" dirty="0"/>
          </a:p>
          <a:p>
            <a:pPr lvl="0">
              <a:defRPr/>
            </a:pPr>
            <a:r>
              <a:rPr lang="ja-JP" altLang="en-US" dirty="0"/>
              <a:t>入庫数の山がどこにあるかで早着遅着なのか判断する</a:t>
            </a:r>
            <a:endParaRPr lang="en-US" altLang="ja-JP" dirty="0"/>
          </a:p>
          <a:p>
            <a:pPr lvl="0">
              <a:defRPr/>
            </a:pPr>
            <a:endParaRPr lang="en-US" altLang="ja-JP" dirty="0"/>
          </a:p>
          <a:p>
            <a:pPr lvl="0">
              <a:defRPr/>
            </a:pPr>
            <a:r>
              <a:rPr lang="ja-JP" altLang="en-US" dirty="0"/>
              <a:t>黄色：工場到着日時前の１時間</a:t>
            </a:r>
            <a:endParaRPr lang="en-US" altLang="ja-JP" dirty="0"/>
          </a:p>
          <a:p>
            <a:pPr lvl="0">
              <a:defRPr/>
            </a:pPr>
            <a:r>
              <a:rPr lang="ja-JP" altLang="en-US" dirty="0"/>
              <a:t>青：入庫基準滞留時間</a:t>
            </a:r>
            <a:endParaRPr lang="en-US" altLang="ja-JP" dirty="0"/>
          </a:p>
          <a:p>
            <a:pPr lvl="0">
              <a:defRPr/>
            </a:pPr>
            <a:r>
              <a:rPr lang="ja-JP" altLang="en-US" dirty="0"/>
              <a:t>赤：入庫基準滞留時間外</a:t>
            </a:r>
            <a:endParaRPr lang="en-US" altLang="ja-JP" dirty="0"/>
          </a:p>
        </p:txBody>
      </p:sp>
      <p:sp>
        <p:nvSpPr>
          <p:cNvPr id="10" name="正方形/長方形 9"/>
          <p:cNvSpPr/>
          <p:nvPr/>
        </p:nvSpPr>
        <p:spPr>
          <a:xfrm>
            <a:off x="27579" y="4437012"/>
            <a:ext cx="415498" cy="923330"/>
          </a:xfrm>
          <a:prstGeom prst="rect">
            <a:avLst/>
          </a:prstGeom>
        </p:spPr>
        <p:txBody>
          <a:bodyPr wrap="none">
            <a:spAutoFit/>
          </a:bodyPr>
          <a:lstStyle/>
          <a:p>
            <a:pPr lvl="0">
              <a:defRPr/>
            </a:pPr>
            <a:r>
              <a:rPr lang="ja-JP" altLang="en-US" dirty="0"/>
              <a:t>入</a:t>
            </a:r>
            <a:endParaRPr lang="en-US" altLang="ja-JP" dirty="0"/>
          </a:p>
          <a:p>
            <a:pPr lvl="0">
              <a:defRPr/>
            </a:pPr>
            <a:r>
              <a:rPr lang="ja-JP" altLang="en-US" dirty="0"/>
              <a:t>庫</a:t>
            </a:r>
            <a:endParaRPr lang="en-US" altLang="ja-JP" dirty="0"/>
          </a:p>
          <a:p>
            <a:pPr lvl="0">
              <a:defRPr/>
            </a:pPr>
            <a:r>
              <a:rPr lang="ja-JP" altLang="en-US" dirty="0"/>
              <a:t>数</a:t>
            </a:r>
            <a:endParaRPr lang="en-US" altLang="ja-JP" dirty="0"/>
          </a:p>
        </p:txBody>
      </p:sp>
    </p:spTree>
    <p:extLst>
      <p:ext uri="{BB962C8B-B14F-4D97-AF65-F5344CB8AC3E}">
        <p14:creationId xmlns:p14="http://schemas.microsoft.com/office/powerpoint/2010/main" val="2674491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想定と異なる結果。便毎にピーク位置が違う（毎回</a:t>
            </a:r>
            <a:endParaRPr kumimoji="1" lang="en-US" altLang="ja-JP" sz="1800" dirty="0"/>
          </a:p>
          <a:p>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442521" y="1508518"/>
            <a:ext cx="7877138" cy="3631857"/>
          </a:xfrm>
          <a:prstGeom prst="rect">
            <a:avLst/>
          </a:prstGeom>
        </p:spPr>
      </p:pic>
      <p:sp>
        <p:nvSpPr>
          <p:cNvPr id="7" name="正方形/長方形 6"/>
          <p:cNvSpPr/>
          <p:nvPr/>
        </p:nvSpPr>
        <p:spPr>
          <a:xfrm>
            <a:off x="839966" y="1650119"/>
            <a:ext cx="769968" cy="2620192"/>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1612339" y="1652508"/>
            <a:ext cx="2997471" cy="2620192"/>
          </a:xfrm>
          <a:prstGeom prst="rect">
            <a:avLst/>
          </a:prstGeom>
          <a:solidFill>
            <a:srgbClr val="40539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604623" y="1654897"/>
            <a:ext cx="2997471" cy="2620192"/>
          </a:xfrm>
          <a:prstGeom prst="rect">
            <a:avLst/>
          </a:prstGeom>
          <a:solidFill>
            <a:schemeClr val="accent6">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p:cNvSpPr txBox="1"/>
          <p:nvPr/>
        </p:nvSpPr>
        <p:spPr>
          <a:xfrm>
            <a:off x="8339658" y="1494208"/>
            <a:ext cx="3512356" cy="3139321"/>
          </a:xfrm>
          <a:prstGeom prst="rect">
            <a:avLst/>
          </a:prstGeom>
          <a:noFill/>
          <a:effectLst/>
        </p:spPr>
        <p:txBody>
          <a:bodyPr wrap="square" rtlCol="0">
            <a:spAutoFit/>
          </a:bodyPr>
          <a:lstStyle/>
          <a:p>
            <a:r>
              <a:rPr lang="ja-JP" altLang="en-US" dirty="0"/>
              <a:t>・</a:t>
            </a:r>
            <a:r>
              <a:rPr lang="en-US" altLang="ja-JP" dirty="0"/>
              <a:t>1</a:t>
            </a:r>
            <a:r>
              <a:rPr lang="ja-JP" altLang="en-US" dirty="0"/>
              <a:t>便と</a:t>
            </a:r>
            <a:r>
              <a:rPr lang="en-US" altLang="ja-JP" dirty="0"/>
              <a:t>6</a:t>
            </a:r>
            <a:r>
              <a:rPr lang="ja-JP" altLang="en-US" dirty="0"/>
              <a:t>便は工場到着日時の</a:t>
            </a:r>
            <a:r>
              <a:rPr lang="en-US" altLang="ja-JP" dirty="0"/>
              <a:t>1</a:t>
            </a:r>
            <a:r>
              <a:rPr lang="ja-JP" altLang="en-US" dirty="0"/>
              <a:t>時間前から</a:t>
            </a:r>
            <a:r>
              <a:rPr lang="en-US" altLang="ja-JP" dirty="0"/>
              <a:t>1</a:t>
            </a:r>
            <a:r>
              <a:rPr lang="ja-JP" altLang="en-US" dirty="0"/>
              <a:t>時間後までの入庫が多い。</a:t>
            </a:r>
            <a:endParaRPr lang="en-US" altLang="ja-JP" dirty="0"/>
          </a:p>
          <a:p>
            <a:r>
              <a:rPr lang="en-US" altLang="ja-JP" dirty="0"/>
              <a:t>→</a:t>
            </a:r>
            <a:r>
              <a:rPr lang="ja-JP" altLang="en-US" dirty="0"/>
              <a:t>早着が多い？</a:t>
            </a:r>
            <a:r>
              <a:rPr lang="ja-JP" altLang="en-US" dirty="0">
                <a:solidFill>
                  <a:srgbClr val="FF0000"/>
                </a:solidFill>
              </a:rPr>
              <a:t>早着が多いため、</a:t>
            </a:r>
            <a:r>
              <a:rPr lang="en-US" altLang="ja-JP" dirty="0">
                <a:solidFill>
                  <a:srgbClr val="FF0000"/>
                </a:solidFill>
              </a:rPr>
              <a:t>LT</a:t>
            </a:r>
            <a:r>
              <a:rPr lang="ja-JP" altLang="en-US" dirty="0">
                <a:solidFill>
                  <a:srgbClr val="FF0000"/>
                </a:solidFill>
              </a:rPr>
              <a:t>が短くなっていた可能性がある</a:t>
            </a:r>
            <a:endParaRPr lang="en-US" altLang="ja-JP" dirty="0">
              <a:solidFill>
                <a:srgbClr val="FF0000"/>
              </a:solidFill>
            </a:endParaRPr>
          </a:p>
          <a:p>
            <a:endParaRPr lang="en-US" altLang="ja-JP" dirty="0"/>
          </a:p>
          <a:p>
            <a:r>
              <a:rPr lang="ja-JP" altLang="en-US" dirty="0"/>
              <a:t>・</a:t>
            </a:r>
            <a:r>
              <a:rPr lang="en-US" altLang="ja-JP" dirty="0"/>
              <a:t>4</a:t>
            </a:r>
            <a:r>
              <a:rPr lang="ja-JP" altLang="en-US" dirty="0"/>
              <a:t>便と</a:t>
            </a:r>
            <a:r>
              <a:rPr lang="en-US" altLang="ja-JP" dirty="0"/>
              <a:t>5</a:t>
            </a:r>
            <a:r>
              <a:rPr lang="ja-JP" altLang="en-US" dirty="0"/>
              <a:t>便は工場到着日時の</a:t>
            </a:r>
            <a:r>
              <a:rPr lang="en-US" altLang="ja-JP" dirty="0"/>
              <a:t>1-2</a:t>
            </a:r>
            <a:r>
              <a:rPr lang="ja-JP" altLang="en-US" dirty="0"/>
              <a:t>時間後から入庫が多い。荷下ろしが</a:t>
            </a:r>
            <a:r>
              <a:rPr lang="en-US" altLang="ja-JP" dirty="0"/>
              <a:t>1</a:t>
            </a:r>
            <a:r>
              <a:rPr lang="ja-JP" altLang="en-US" dirty="0"/>
              <a:t>時間だとすると正常。</a:t>
            </a:r>
            <a:endParaRPr lang="en-US" altLang="ja-JP" dirty="0"/>
          </a:p>
          <a:p>
            <a:endParaRPr lang="en-US" altLang="ja-JP"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20" name="図 19"/>
          <p:cNvPicPr>
            <a:picLocks noChangeAspect="1"/>
          </p:cNvPicPr>
          <p:nvPr/>
        </p:nvPicPr>
        <p:blipFill>
          <a:blip r:embed="rId3"/>
          <a:stretch>
            <a:fillRect/>
          </a:stretch>
        </p:blipFill>
        <p:spPr>
          <a:xfrm>
            <a:off x="429982" y="5194024"/>
            <a:ext cx="10939552" cy="1087107"/>
          </a:xfrm>
          <a:prstGeom prst="rect">
            <a:avLst/>
          </a:prstGeom>
        </p:spPr>
      </p:pic>
      <p:sp>
        <p:nvSpPr>
          <p:cNvPr id="6" name="正方形/長方形 5">
            <a:extLst>
              <a:ext uri="{FF2B5EF4-FFF2-40B4-BE49-F238E27FC236}">
                <a16:creationId xmlns:a16="http://schemas.microsoft.com/office/drawing/2014/main" xmlns="" id="{5E0B03BF-6F6E-4467-BDF1-6648C09152F6}"/>
              </a:ext>
            </a:extLst>
          </p:cNvPr>
          <p:cNvSpPr/>
          <p:nvPr/>
        </p:nvSpPr>
        <p:spPr>
          <a:xfrm>
            <a:off x="6589295" y="256473"/>
            <a:ext cx="3140242" cy="9144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日付を入れてトラックの早着の実績が分かる</a:t>
            </a:r>
            <a:endParaRPr kumimoji="1" lang="en-US" altLang="ja-JP" dirty="0"/>
          </a:p>
          <a:p>
            <a:pPr algn="ctr"/>
            <a:endParaRPr lang="en-US" altLang="ja-JP" dirty="0"/>
          </a:p>
          <a:p>
            <a:pPr algn="ctr"/>
            <a:r>
              <a:rPr kumimoji="1" lang="ja-JP" altLang="en-US" dirty="0"/>
              <a:t>かんばんで割る</a:t>
            </a:r>
            <a:endParaRPr kumimoji="1" lang="en-US" altLang="ja-JP" dirty="0"/>
          </a:p>
          <a:p>
            <a:pPr algn="ctr"/>
            <a:r>
              <a:rPr lang="ja-JP" altLang="en-US" dirty="0"/>
              <a:t>作業人数とロボットの力を見る</a:t>
            </a:r>
            <a:endParaRPr kumimoji="1" lang="en-US" altLang="ja-JP" dirty="0"/>
          </a:p>
        </p:txBody>
      </p:sp>
    </p:spTree>
    <p:extLst>
      <p:ext uri="{BB962C8B-B14F-4D97-AF65-F5344CB8AC3E}">
        <p14:creationId xmlns:p14="http://schemas.microsoft.com/office/powerpoint/2010/main" val="2699742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7F64AAC-85CA-444E-A79A-5DCA97B0D6BA}"/>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E142C062-98CD-4090-8D88-D96F97F6A98E}"/>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1831D08C-8A24-448B-93F4-6DA48F877C20}"/>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8" name="図 7">
            <a:extLst>
              <a:ext uri="{FF2B5EF4-FFF2-40B4-BE49-F238E27FC236}">
                <a16:creationId xmlns:a16="http://schemas.microsoft.com/office/drawing/2014/main" xmlns="" id="{9D9D5A8B-7949-4E82-9B39-68D17B8B4A67}"/>
              </a:ext>
            </a:extLst>
          </p:cNvPr>
          <p:cNvPicPr>
            <a:picLocks noChangeAspect="1"/>
          </p:cNvPicPr>
          <p:nvPr/>
        </p:nvPicPr>
        <p:blipFill>
          <a:blip r:embed="rId2"/>
          <a:stretch>
            <a:fillRect/>
          </a:stretch>
        </p:blipFill>
        <p:spPr>
          <a:xfrm>
            <a:off x="443077" y="767396"/>
            <a:ext cx="4295977" cy="2107337"/>
          </a:xfrm>
          <a:prstGeom prst="rect">
            <a:avLst/>
          </a:prstGeom>
        </p:spPr>
      </p:pic>
      <p:pic>
        <p:nvPicPr>
          <p:cNvPr id="9" name="図 8">
            <a:extLst>
              <a:ext uri="{FF2B5EF4-FFF2-40B4-BE49-F238E27FC236}">
                <a16:creationId xmlns:a16="http://schemas.microsoft.com/office/drawing/2014/main" xmlns="" id="{FE021844-B45D-4830-AD9E-40C1BC2AB8BA}"/>
              </a:ext>
            </a:extLst>
          </p:cNvPr>
          <p:cNvPicPr>
            <a:picLocks noChangeAspect="1"/>
          </p:cNvPicPr>
          <p:nvPr/>
        </p:nvPicPr>
        <p:blipFill>
          <a:blip r:embed="rId3"/>
          <a:stretch>
            <a:fillRect/>
          </a:stretch>
        </p:blipFill>
        <p:spPr>
          <a:xfrm>
            <a:off x="5377874" y="767396"/>
            <a:ext cx="1436252" cy="1459232"/>
          </a:xfrm>
          <a:prstGeom prst="rect">
            <a:avLst/>
          </a:prstGeom>
          <a:solidFill>
            <a:schemeClr val="bg1"/>
          </a:solidFill>
        </p:spPr>
      </p:pic>
      <p:pic>
        <p:nvPicPr>
          <p:cNvPr id="11" name="図 10">
            <a:extLst>
              <a:ext uri="{FF2B5EF4-FFF2-40B4-BE49-F238E27FC236}">
                <a16:creationId xmlns:a16="http://schemas.microsoft.com/office/drawing/2014/main" xmlns="" id="{829F5140-DD2A-4171-BF3E-5B40959212E6}"/>
              </a:ext>
            </a:extLst>
          </p:cNvPr>
          <p:cNvPicPr>
            <a:picLocks noChangeAspect="1"/>
          </p:cNvPicPr>
          <p:nvPr/>
        </p:nvPicPr>
        <p:blipFill>
          <a:blip r:embed="rId4"/>
          <a:stretch>
            <a:fillRect/>
          </a:stretch>
        </p:blipFill>
        <p:spPr>
          <a:xfrm>
            <a:off x="534364" y="3049390"/>
            <a:ext cx="3988778" cy="1964125"/>
          </a:xfrm>
          <a:prstGeom prst="rect">
            <a:avLst/>
          </a:prstGeom>
        </p:spPr>
      </p:pic>
      <p:pic>
        <p:nvPicPr>
          <p:cNvPr id="13" name="図 12">
            <a:extLst>
              <a:ext uri="{FF2B5EF4-FFF2-40B4-BE49-F238E27FC236}">
                <a16:creationId xmlns:a16="http://schemas.microsoft.com/office/drawing/2014/main" xmlns="" id="{DB823CDC-EDA5-4722-9CC2-A0AFE6BE03AE}"/>
              </a:ext>
            </a:extLst>
          </p:cNvPr>
          <p:cNvPicPr>
            <a:picLocks noChangeAspect="1"/>
          </p:cNvPicPr>
          <p:nvPr/>
        </p:nvPicPr>
        <p:blipFill>
          <a:blip r:embed="rId5"/>
          <a:stretch>
            <a:fillRect/>
          </a:stretch>
        </p:blipFill>
        <p:spPr>
          <a:xfrm>
            <a:off x="523534" y="5159883"/>
            <a:ext cx="3999608" cy="1940853"/>
          </a:xfrm>
          <a:prstGeom prst="rect">
            <a:avLst/>
          </a:prstGeom>
        </p:spPr>
      </p:pic>
      <p:pic>
        <p:nvPicPr>
          <p:cNvPr id="15" name="図 14">
            <a:extLst>
              <a:ext uri="{FF2B5EF4-FFF2-40B4-BE49-F238E27FC236}">
                <a16:creationId xmlns:a16="http://schemas.microsoft.com/office/drawing/2014/main" xmlns="" id="{D3775FD0-A17A-421B-8C61-23BE077F29AF}"/>
              </a:ext>
            </a:extLst>
          </p:cNvPr>
          <p:cNvPicPr>
            <a:picLocks noChangeAspect="1"/>
          </p:cNvPicPr>
          <p:nvPr/>
        </p:nvPicPr>
        <p:blipFill>
          <a:blip r:embed="rId6"/>
          <a:stretch>
            <a:fillRect/>
          </a:stretch>
        </p:blipFill>
        <p:spPr>
          <a:xfrm>
            <a:off x="7304990" y="767396"/>
            <a:ext cx="4151719" cy="2019159"/>
          </a:xfrm>
          <a:prstGeom prst="rect">
            <a:avLst/>
          </a:prstGeom>
        </p:spPr>
      </p:pic>
      <p:pic>
        <p:nvPicPr>
          <p:cNvPr id="17" name="図 16">
            <a:extLst>
              <a:ext uri="{FF2B5EF4-FFF2-40B4-BE49-F238E27FC236}">
                <a16:creationId xmlns:a16="http://schemas.microsoft.com/office/drawing/2014/main" xmlns="" id="{3AD03FA6-78F6-459D-9BDA-3C85F6FE496E}"/>
              </a:ext>
            </a:extLst>
          </p:cNvPr>
          <p:cNvPicPr>
            <a:picLocks noChangeAspect="1"/>
          </p:cNvPicPr>
          <p:nvPr/>
        </p:nvPicPr>
        <p:blipFill>
          <a:blip r:embed="rId7"/>
          <a:stretch>
            <a:fillRect/>
          </a:stretch>
        </p:blipFill>
        <p:spPr>
          <a:xfrm>
            <a:off x="7304990" y="2970829"/>
            <a:ext cx="4143153" cy="2043498"/>
          </a:xfrm>
          <a:prstGeom prst="rect">
            <a:avLst/>
          </a:prstGeom>
        </p:spPr>
      </p:pic>
      <p:pic>
        <p:nvPicPr>
          <p:cNvPr id="19" name="図 18">
            <a:extLst>
              <a:ext uri="{FF2B5EF4-FFF2-40B4-BE49-F238E27FC236}">
                <a16:creationId xmlns:a16="http://schemas.microsoft.com/office/drawing/2014/main" xmlns="" id="{E6DFC3A5-2134-420F-810A-40F875A5FC1C}"/>
              </a:ext>
            </a:extLst>
          </p:cNvPr>
          <p:cNvPicPr>
            <a:picLocks noChangeAspect="1"/>
          </p:cNvPicPr>
          <p:nvPr/>
        </p:nvPicPr>
        <p:blipFill>
          <a:blip r:embed="rId8"/>
          <a:stretch>
            <a:fillRect/>
          </a:stretch>
        </p:blipFill>
        <p:spPr>
          <a:xfrm>
            <a:off x="7130561" y="5377563"/>
            <a:ext cx="4797669" cy="2318386"/>
          </a:xfrm>
          <a:prstGeom prst="rect">
            <a:avLst/>
          </a:prstGeom>
        </p:spPr>
      </p:pic>
      <p:pic>
        <p:nvPicPr>
          <p:cNvPr id="20" name="図 19">
            <a:extLst>
              <a:ext uri="{FF2B5EF4-FFF2-40B4-BE49-F238E27FC236}">
                <a16:creationId xmlns:a16="http://schemas.microsoft.com/office/drawing/2014/main" xmlns="" id="{57EB931B-6017-492D-A957-2BAE7CC8959D}"/>
              </a:ext>
            </a:extLst>
          </p:cNvPr>
          <p:cNvPicPr>
            <a:picLocks noChangeAspect="1"/>
          </p:cNvPicPr>
          <p:nvPr/>
        </p:nvPicPr>
        <p:blipFill>
          <a:blip r:embed="rId9"/>
          <a:stretch>
            <a:fillRect/>
          </a:stretch>
        </p:blipFill>
        <p:spPr>
          <a:xfrm>
            <a:off x="282033" y="-2001748"/>
            <a:ext cx="11318528" cy="1787877"/>
          </a:xfrm>
          <a:prstGeom prst="rect">
            <a:avLst/>
          </a:prstGeom>
        </p:spPr>
      </p:pic>
      <p:cxnSp>
        <p:nvCxnSpPr>
          <p:cNvPr id="22" name="直線コネクタ 21">
            <a:extLst>
              <a:ext uri="{FF2B5EF4-FFF2-40B4-BE49-F238E27FC236}">
                <a16:creationId xmlns:a16="http://schemas.microsoft.com/office/drawing/2014/main" xmlns="" id="{9831E484-B11F-4F62-95EF-456AA98EB599}"/>
              </a:ext>
            </a:extLst>
          </p:cNvPr>
          <p:cNvCxnSpPr>
            <a:cxnSpLocks/>
          </p:cNvCxnSpPr>
          <p:nvPr/>
        </p:nvCxnSpPr>
        <p:spPr>
          <a:xfrm flipH="1">
            <a:off x="2514772" y="788780"/>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736ACD88-0148-4923-816E-7E454198A51A}"/>
              </a:ext>
            </a:extLst>
          </p:cNvPr>
          <p:cNvCxnSpPr>
            <a:cxnSpLocks/>
          </p:cNvCxnSpPr>
          <p:nvPr/>
        </p:nvCxnSpPr>
        <p:spPr>
          <a:xfrm flipH="1">
            <a:off x="3586375" y="822519"/>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FED0709A-1D84-4D73-ADF3-93DB406C1D69}"/>
              </a:ext>
            </a:extLst>
          </p:cNvPr>
          <p:cNvCxnSpPr>
            <a:cxnSpLocks/>
          </p:cNvCxnSpPr>
          <p:nvPr/>
        </p:nvCxnSpPr>
        <p:spPr>
          <a:xfrm flipH="1">
            <a:off x="3117158" y="2910103"/>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55532815-7AED-4F30-A3FF-946D4817C990}"/>
              </a:ext>
            </a:extLst>
          </p:cNvPr>
          <p:cNvCxnSpPr>
            <a:cxnSpLocks/>
          </p:cNvCxnSpPr>
          <p:nvPr/>
        </p:nvCxnSpPr>
        <p:spPr>
          <a:xfrm flipH="1">
            <a:off x="3811584" y="2891540"/>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xmlns="" id="{9B587DAF-CB48-4BCE-B688-1A72CE543719}"/>
              </a:ext>
            </a:extLst>
          </p:cNvPr>
          <p:cNvCxnSpPr>
            <a:cxnSpLocks/>
          </p:cNvCxnSpPr>
          <p:nvPr/>
        </p:nvCxnSpPr>
        <p:spPr>
          <a:xfrm flipH="1">
            <a:off x="3570889" y="5013515"/>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xmlns="" id="{E454420A-661A-4D59-95EC-76738C27D081}"/>
              </a:ext>
            </a:extLst>
          </p:cNvPr>
          <p:cNvCxnSpPr>
            <a:cxnSpLocks/>
          </p:cNvCxnSpPr>
          <p:nvPr/>
        </p:nvCxnSpPr>
        <p:spPr>
          <a:xfrm flipH="1">
            <a:off x="4057507" y="4994878"/>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924D9E90-91F8-4B1F-AB7F-2F3C837D79A2}"/>
              </a:ext>
            </a:extLst>
          </p:cNvPr>
          <p:cNvCxnSpPr>
            <a:cxnSpLocks/>
          </p:cNvCxnSpPr>
          <p:nvPr/>
        </p:nvCxnSpPr>
        <p:spPr>
          <a:xfrm flipH="1">
            <a:off x="11163749" y="710219"/>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xmlns="" id="{FD7205A8-EBDC-48D1-AAC3-6DDAB4EFDC98}"/>
              </a:ext>
            </a:extLst>
          </p:cNvPr>
          <p:cNvCxnSpPr>
            <a:cxnSpLocks/>
          </p:cNvCxnSpPr>
          <p:nvPr/>
        </p:nvCxnSpPr>
        <p:spPr>
          <a:xfrm flipH="1">
            <a:off x="7845048" y="1482585"/>
            <a:ext cx="11488" cy="1181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xmlns="" id="{9FE56D8B-2D7A-4488-9AA8-50C810233C3A}"/>
              </a:ext>
            </a:extLst>
          </p:cNvPr>
          <p:cNvCxnSpPr>
            <a:cxnSpLocks/>
          </p:cNvCxnSpPr>
          <p:nvPr/>
        </p:nvCxnSpPr>
        <p:spPr>
          <a:xfrm flipH="1">
            <a:off x="8107561" y="2874733"/>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833D36C9-186C-462B-AED0-8A479CA9D9EF}"/>
              </a:ext>
            </a:extLst>
          </p:cNvPr>
          <p:cNvCxnSpPr>
            <a:cxnSpLocks/>
          </p:cNvCxnSpPr>
          <p:nvPr/>
        </p:nvCxnSpPr>
        <p:spPr>
          <a:xfrm flipH="1">
            <a:off x="8698209" y="2961775"/>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xmlns="" id="{3B72D9A1-A75A-4650-9AAF-215C773D1E83}"/>
              </a:ext>
            </a:extLst>
          </p:cNvPr>
          <p:cNvCxnSpPr>
            <a:cxnSpLocks/>
          </p:cNvCxnSpPr>
          <p:nvPr/>
        </p:nvCxnSpPr>
        <p:spPr>
          <a:xfrm flipH="1">
            <a:off x="8688869" y="5502547"/>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xmlns="" id="{15878E5F-9762-4486-A4D7-E327FA693BCA}"/>
              </a:ext>
            </a:extLst>
          </p:cNvPr>
          <p:cNvCxnSpPr>
            <a:cxnSpLocks/>
          </p:cNvCxnSpPr>
          <p:nvPr/>
        </p:nvCxnSpPr>
        <p:spPr>
          <a:xfrm flipH="1">
            <a:off x="9762921" y="5550481"/>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xmlns="" id="{7EB1243B-D266-489B-BEF0-8C7F94DCD162}"/>
              </a:ext>
            </a:extLst>
          </p:cNvPr>
          <p:cNvSpPr/>
          <p:nvPr/>
        </p:nvSpPr>
        <p:spPr>
          <a:xfrm>
            <a:off x="12236384" y="0"/>
            <a:ext cx="493914"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トラック早着</a:t>
            </a:r>
          </a:p>
        </p:txBody>
      </p:sp>
      <p:sp>
        <p:nvSpPr>
          <p:cNvPr id="39" name="正方形/長方形 38">
            <a:extLst>
              <a:ext uri="{FF2B5EF4-FFF2-40B4-BE49-F238E27FC236}">
                <a16:creationId xmlns:a16="http://schemas.microsoft.com/office/drawing/2014/main" xmlns="" id="{04165BB0-970E-41BA-B953-5B337695EA6F}"/>
              </a:ext>
            </a:extLst>
          </p:cNvPr>
          <p:cNvSpPr/>
          <p:nvPr/>
        </p:nvSpPr>
        <p:spPr>
          <a:xfrm>
            <a:off x="12769020" y="0"/>
            <a:ext cx="225452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入庫滞留時間</a:t>
            </a:r>
          </a:p>
        </p:txBody>
      </p:sp>
      <p:sp>
        <p:nvSpPr>
          <p:cNvPr id="40" name="正方形/長方形 39">
            <a:extLst>
              <a:ext uri="{FF2B5EF4-FFF2-40B4-BE49-F238E27FC236}">
                <a16:creationId xmlns:a16="http://schemas.microsoft.com/office/drawing/2014/main" xmlns="" id="{6DFA2FA0-10D9-4808-ADBA-114F08C40D71}"/>
              </a:ext>
            </a:extLst>
          </p:cNvPr>
          <p:cNvSpPr/>
          <p:nvPr/>
        </p:nvSpPr>
        <p:spPr>
          <a:xfrm>
            <a:off x="15051812" y="0"/>
            <a:ext cx="225452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入庫滞留時間外</a:t>
            </a:r>
          </a:p>
        </p:txBody>
      </p:sp>
      <p:sp>
        <p:nvSpPr>
          <p:cNvPr id="41" name="正方形/長方形 40">
            <a:extLst>
              <a:ext uri="{FF2B5EF4-FFF2-40B4-BE49-F238E27FC236}">
                <a16:creationId xmlns:a16="http://schemas.microsoft.com/office/drawing/2014/main" xmlns="" id="{F26B8210-3472-4AE9-A453-06B7F16066F0}"/>
              </a:ext>
            </a:extLst>
          </p:cNvPr>
          <p:cNvSpPr/>
          <p:nvPr/>
        </p:nvSpPr>
        <p:spPr>
          <a:xfrm>
            <a:off x="12769019" y="3429000"/>
            <a:ext cx="71751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
        <p:nvSpPr>
          <p:cNvPr id="42" name="正方形/長方形 41">
            <a:extLst>
              <a:ext uri="{FF2B5EF4-FFF2-40B4-BE49-F238E27FC236}">
                <a16:creationId xmlns:a16="http://schemas.microsoft.com/office/drawing/2014/main" xmlns="" id="{FDC8A001-0034-43F2-B582-E9F23097C6C1}"/>
              </a:ext>
            </a:extLst>
          </p:cNvPr>
          <p:cNvSpPr/>
          <p:nvPr/>
        </p:nvSpPr>
        <p:spPr>
          <a:xfrm>
            <a:off x="13601561" y="3429000"/>
            <a:ext cx="552430"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
        <p:nvSpPr>
          <p:cNvPr id="43" name="正方形/長方形 42">
            <a:extLst>
              <a:ext uri="{FF2B5EF4-FFF2-40B4-BE49-F238E27FC236}">
                <a16:creationId xmlns:a16="http://schemas.microsoft.com/office/drawing/2014/main" xmlns="" id="{B7EFE201-C06A-454B-B51A-927DF278DFFA}"/>
              </a:ext>
            </a:extLst>
          </p:cNvPr>
          <p:cNvSpPr/>
          <p:nvPr/>
        </p:nvSpPr>
        <p:spPr>
          <a:xfrm>
            <a:off x="14269014" y="3429000"/>
            <a:ext cx="754535"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Tree>
    <p:extLst>
      <p:ext uri="{BB962C8B-B14F-4D97-AF65-F5344CB8AC3E}">
        <p14:creationId xmlns:p14="http://schemas.microsoft.com/office/powerpoint/2010/main" val="41113604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8C9A2DC8-ECA5-466C-AD4F-77A9605E0CCE}"/>
              </a:ext>
            </a:extLst>
          </p:cNvPr>
          <p:cNvSpPr>
            <a:spLocks noGrp="1"/>
          </p:cNvSpPr>
          <p:nvPr>
            <p:ph type="body" sz="quarter" idx="18"/>
          </p:nvPr>
        </p:nvSpPr>
        <p:spPr/>
        <p:txBody>
          <a:bodyPr/>
          <a:lstStyle/>
          <a:p>
            <a:r>
              <a:rPr kumimoji="1" lang="ja-JP" altLang="en-US" dirty="0"/>
              <a:t>◇目的</a:t>
            </a:r>
            <a:endParaRPr kumimoji="1" lang="en-US" altLang="ja-JP" dirty="0"/>
          </a:p>
          <a:p>
            <a:r>
              <a:rPr lang="ja-JP" altLang="en-US" b="0" dirty="0"/>
              <a:t>・深夜は</a:t>
            </a:r>
            <a:r>
              <a:rPr lang="en-US" altLang="ja-JP" b="0" dirty="0"/>
              <a:t>LT</a:t>
            </a:r>
            <a:r>
              <a:rPr lang="ja-JP" altLang="en-US" b="0" dirty="0"/>
              <a:t>が短い理由</a:t>
            </a:r>
            <a:endParaRPr lang="en-US" altLang="ja-JP" b="0" dirty="0"/>
          </a:p>
          <a:p>
            <a:r>
              <a:rPr lang="ja-JP" altLang="en-US" b="0" dirty="0"/>
              <a:t>　→要因が複雑に絡んでいるので</a:t>
            </a:r>
            <a:endParaRPr lang="en-US" altLang="ja-JP" b="0" dirty="0"/>
          </a:p>
          <a:p>
            <a:r>
              <a:rPr kumimoji="1" lang="ja-JP" altLang="en-US" b="0" dirty="0"/>
              <a:t>　トラックの早着が原因か入庫作業が早いことが原因か特定する</a:t>
            </a:r>
          </a:p>
        </p:txBody>
      </p:sp>
      <p:sp>
        <p:nvSpPr>
          <p:cNvPr id="3" name="テキスト プレースホルダー 2">
            <a:extLst>
              <a:ext uri="{FF2B5EF4-FFF2-40B4-BE49-F238E27FC236}">
                <a16:creationId xmlns:a16="http://schemas.microsoft.com/office/drawing/2014/main" xmlns="" id="{87461070-8DAD-4704-BAD4-FB7AEB6CE825}"/>
              </a:ext>
            </a:extLst>
          </p:cNvPr>
          <p:cNvSpPr>
            <a:spLocks noGrp="1"/>
          </p:cNvSpPr>
          <p:nvPr>
            <p:ph type="body" sz="quarter" idx="20"/>
          </p:nvPr>
        </p:nvSpPr>
        <p:spPr/>
        <p:txBody>
          <a:bodyPr/>
          <a:lstStyle/>
          <a:p>
            <a:r>
              <a:rPr kumimoji="1" lang="ja-JP" altLang="en-US" dirty="0"/>
              <a:t>詳細分析❷</a:t>
            </a:r>
          </a:p>
        </p:txBody>
      </p:sp>
      <p:sp>
        <p:nvSpPr>
          <p:cNvPr id="4" name="日付プレースホルダー 3">
            <a:extLst>
              <a:ext uri="{FF2B5EF4-FFF2-40B4-BE49-F238E27FC236}">
                <a16:creationId xmlns:a16="http://schemas.microsoft.com/office/drawing/2014/main" xmlns="" id="{C06E6DF7-3606-411C-BC0D-D1C280DB8DA3}"/>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396426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テーマ</a:t>
            </a:r>
            <a:endParaRPr lang="en-US" altLang="ja-JP" sz="1800" dirty="0"/>
          </a:p>
          <a:p>
            <a:r>
              <a:rPr lang="ja-JP" altLang="en-US" sz="1800" b="0" dirty="0"/>
              <a:t>かんばん数が多いほど、作業に時間がかかる（物流</a:t>
            </a:r>
            <a:r>
              <a:rPr lang="en-US" altLang="ja-JP" sz="1800" b="0" dirty="0"/>
              <a:t>C</a:t>
            </a:r>
            <a:r>
              <a:rPr lang="ja-JP" altLang="en-US" sz="1800" b="0" dirty="0"/>
              <a:t>内の搬送作業</a:t>
            </a:r>
            <a:r>
              <a:rPr lang="en-US" altLang="ja-JP" sz="1800" b="0" dirty="0"/>
              <a:t>/</a:t>
            </a:r>
            <a:r>
              <a:rPr lang="ja-JP" altLang="en-US" sz="1800" b="0" dirty="0"/>
              <a:t>工場内の入庫作業に時間がかかる）</a:t>
            </a:r>
            <a:endParaRPr lang="en-US" altLang="ja-JP" sz="1800" b="0" dirty="0"/>
          </a:p>
          <a:p>
            <a:endParaRPr lang="en-US" altLang="ja-JP" sz="1800" dirty="0"/>
          </a:p>
          <a:p>
            <a:r>
              <a:rPr lang="en-US" altLang="ja-JP" sz="1800" dirty="0"/>
              <a:t>◇</a:t>
            </a:r>
            <a:r>
              <a:rPr lang="ja-JP" altLang="en-US" sz="1800" dirty="0"/>
              <a:t>結果</a:t>
            </a:r>
            <a:endParaRPr lang="en-US" altLang="ja-JP" sz="1800" dirty="0"/>
          </a:p>
          <a:p>
            <a:r>
              <a:rPr lang="ja-JP" altLang="en-US" sz="1800" b="0" dirty="0"/>
              <a:t>ある日ある便の</a:t>
            </a:r>
            <a:r>
              <a:rPr lang="en-US" altLang="ja-JP" sz="1800" b="0" dirty="0"/>
              <a:t>”</a:t>
            </a:r>
            <a:r>
              <a:rPr lang="ja-JP" altLang="en-US" sz="1800" b="0" dirty="0"/>
              <a:t>荷量</a:t>
            </a:r>
            <a:r>
              <a:rPr kumimoji="1" lang="en-US" altLang="ja-JP" sz="1800" b="0" dirty="0"/>
              <a:t>”</a:t>
            </a:r>
            <a:r>
              <a:rPr kumimoji="1" lang="ja-JP" altLang="en-US" sz="1800" b="0" dirty="0"/>
              <a:t>と</a:t>
            </a:r>
            <a:r>
              <a:rPr kumimoji="1" lang="en-US" altLang="ja-JP" sz="1800" b="0" dirty="0"/>
              <a:t>”</a:t>
            </a:r>
            <a:r>
              <a:rPr kumimoji="1" lang="ja-JP" altLang="en-US" sz="1800" b="0" dirty="0"/>
              <a:t>検収入庫</a:t>
            </a:r>
            <a:r>
              <a:rPr kumimoji="1" lang="en-US" altLang="ja-JP" sz="1800" b="0" dirty="0"/>
              <a:t>LT</a:t>
            </a:r>
            <a:r>
              <a:rPr kumimoji="1" lang="ja-JP" altLang="en-US" sz="1800" b="0" dirty="0"/>
              <a:t>の設計値超過率</a:t>
            </a:r>
            <a:r>
              <a:rPr kumimoji="1" lang="en-US" altLang="ja-JP" sz="1800" b="0" dirty="0"/>
              <a:t>”</a:t>
            </a:r>
            <a:r>
              <a:rPr kumimoji="1" lang="ja-JP" altLang="en-US" sz="1800" b="0" dirty="0"/>
              <a:t>の関係（除外：</a:t>
            </a:r>
            <a:r>
              <a:rPr lang="ja-JP" altLang="ja-JP" sz="1800" b="0" dirty="0"/>
              <a:t>3</a:t>
            </a:r>
            <a:r>
              <a:rPr lang="ja-JP" altLang="en-US" sz="1800" b="0" dirty="0"/>
              <a:t>便と</a:t>
            </a:r>
            <a:r>
              <a:rPr lang="en-US" altLang="ja-JP" sz="1800" b="0" dirty="0"/>
              <a:t>4</a:t>
            </a:r>
            <a:r>
              <a:rPr lang="ja-JP" altLang="en-US" sz="1800" b="0" dirty="0"/>
              <a:t>便）</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ja-JP" altLang="en-US" dirty="0"/>
              <a:t>詳細分析</a:t>
            </a:r>
          </a:p>
        </p:txBody>
      </p:sp>
      <p:pic>
        <p:nvPicPr>
          <p:cNvPr id="24" name="図 23" descr="スクリーンショット 2023-10-22 10.40.2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74" y="2154110"/>
            <a:ext cx="5927044" cy="3951362"/>
          </a:xfrm>
          <a:prstGeom prst="rect">
            <a:avLst/>
          </a:prstGeom>
        </p:spPr>
      </p:pic>
      <p:sp>
        <p:nvSpPr>
          <p:cNvPr id="15" name="正方形/長方形 14"/>
          <p:cNvSpPr/>
          <p:nvPr/>
        </p:nvSpPr>
        <p:spPr>
          <a:xfrm>
            <a:off x="569332" y="2638642"/>
            <a:ext cx="461665" cy="2883737"/>
          </a:xfrm>
          <a:prstGeom prst="rect">
            <a:avLst/>
          </a:prstGeom>
        </p:spPr>
        <p:txBody>
          <a:bodyPr vert="eaVert" wrap="none">
            <a:spAutoFit/>
          </a:bodyPr>
          <a:lstStyle/>
          <a:p>
            <a:r>
              <a:rPr lang="ja-JP" altLang="en-US" dirty="0"/>
              <a:t>検収入庫</a:t>
            </a:r>
            <a:r>
              <a:rPr lang="en-US" altLang="ja-JP" dirty="0"/>
              <a:t>LT</a:t>
            </a:r>
            <a:r>
              <a:rPr lang="ja-JP" altLang="en-US" dirty="0"/>
              <a:t>の設計値超過率</a:t>
            </a:r>
          </a:p>
        </p:txBody>
      </p:sp>
      <p:sp>
        <p:nvSpPr>
          <p:cNvPr id="16" name="正方形/長方形 15"/>
          <p:cNvSpPr/>
          <p:nvPr/>
        </p:nvSpPr>
        <p:spPr>
          <a:xfrm>
            <a:off x="1176631" y="6004942"/>
            <a:ext cx="5419122" cy="369332"/>
          </a:xfrm>
          <a:prstGeom prst="rect">
            <a:avLst/>
          </a:prstGeom>
        </p:spPr>
        <p:txBody>
          <a:bodyPr vert="horz" wrap="none">
            <a:spAutoFit/>
          </a:bodyPr>
          <a:lstStyle/>
          <a:p>
            <a:r>
              <a:rPr lang="ja-JP" altLang="en-US" dirty="0"/>
              <a:t>荷量</a:t>
            </a:r>
            <a:r>
              <a:rPr lang="ja-JP" altLang="en-US" sz="1400" dirty="0"/>
              <a:t>（</a:t>
            </a:r>
            <a:r>
              <a:rPr lang="en-US" altLang="ja-JP" sz="1400" dirty="0"/>
              <a:t>=</a:t>
            </a:r>
            <a:r>
              <a:rPr lang="ja-JP" altLang="en-US" sz="1400" dirty="0"/>
              <a:t>検収日時範囲の検収かんばん数とする、荷量の推測値）</a:t>
            </a:r>
          </a:p>
        </p:txBody>
      </p:sp>
      <p:sp>
        <p:nvSpPr>
          <p:cNvPr id="20" name="正方形/長方形 19"/>
          <p:cNvSpPr/>
          <p:nvPr/>
        </p:nvSpPr>
        <p:spPr>
          <a:xfrm>
            <a:off x="4786420" y="5428332"/>
            <a:ext cx="1788095" cy="369332"/>
          </a:xfrm>
          <a:prstGeom prst="rect">
            <a:avLst/>
          </a:prstGeom>
          <a:solidFill>
            <a:srgbClr val="FFFF00"/>
          </a:solidFill>
        </p:spPr>
        <p:txBody>
          <a:bodyPr vert="horz" wrap="none">
            <a:spAutoFit/>
          </a:bodyPr>
          <a:lstStyle/>
          <a:p>
            <a:r>
              <a:rPr lang="ja-JP" altLang="en-US" dirty="0"/>
              <a:t>相関係数：</a:t>
            </a:r>
            <a:r>
              <a:rPr lang="en-US" altLang="ja-JP" dirty="0"/>
              <a:t>0.37</a:t>
            </a:r>
            <a:endParaRPr lang="ja-JP" altLang="en-US" dirty="0"/>
          </a:p>
        </p:txBody>
      </p:sp>
      <p:sp>
        <p:nvSpPr>
          <p:cNvPr id="21" name="角丸四角形吹き出し 20"/>
          <p:cNvSpPr/>
          <p:nvPr/>
        </p:nvSpPr>
        <p:spPr>
          <a:xfrm>
            <a:off x="2328446" y="2328132"/>
            <a:ext cx="2775319" cy="729013"/>
          </a:xfrm>
          <a:prstGeom prst="wedgeRoundRectCallout">
            <a:avLst>
              <a:gd name="adj1" fmla="val -59171"/>
              <a:gd name="adj2" fmla="val 17184"/>
              <a:gd name="adj3" fmla="val 16667"/>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solidFill>
                <a:latin typeface="+mj-ea"/>
                <a:ea typeface="+mj-ea"/>
              </a:rPr>
              <a:t>9/12</a:t>
            </a:r>
            <a:r>
              <a:rPr kumimoji="1" lang="ja-JP" altLang="en-US" sz="1600" dirty="0">
                <a:solidFill>
                  <a:schemeClr val="tx1"/>
                </a:solidFill>
                <a:latin typeface="+mj-ea"/>
                <a:ea typeface="+mj-ea"/>
              </a:rPr>
              <a:t>の</a:t>
            </a:r>
            <a:r>
              <a:rPr kumimoji="1" lang="en-US" altLang="ja-JP" sz="1600" dirty="0">
                <a:solidFill>
                  <a:schemeClr val="tx1"/>
                </a:solidFill>
                <a:latin typeface="+mj-ea"/>
                <a:ea typeface="+mj-ea"/>
              </a:rPr>
              <a:t>1</a:t>
            </a:r>
            <a:r>
              <a:rPr kumimoji="1" lang="ja-JP" altLang="en-US" sz="1600" dirty="0">
                <a:solidFill>
                  <a:schemeClr val="tx1"/>
                </a:solidFill>
                <a:latin typeface="+mj-ea"/>
                <a:ea typeface="+mj-ea"/>
              </a:rPr>
              <a:t>便：</a:t>
            </a:r>
            <a:r>
              <a:rPr lang="ja-JP" altLang="en-US" sz="1600" dirty="0">
                <a:solidFill>
                  <a:schemeClr val="tx1"/>
                </a:solidFill>
                <a:latin typeface="+mj-ea"/>
                <a:ea typeface="+mj-ea"/>
                <a:cs typeface="ヒラギノ角ゴ ProN"/>
              </a:rPr>
              <a:t>ﾜｲﾔﾘﾝｸﾞﾊｰﾈｽｺﾈｸﾀなど部品が</a:t>
            </a:r>
            <a:r>
              <a:rPr lang="en-US" altLang="ja-JP" sz="1600" dirty="0">
                <a:solidFill>
                  <a:schemeClr val="tx1"/>
                </a:solidFill>
                <a:latin typeface="+mj-ea"/>
                <a:ea typeface="+mj-ea"/>
                <a:cs typeface="ヒラギノ角ゴ ProN"/>
              </a:rPr>
              <a:t>2</a:t>
            </a:r>
            <a:r>
              <a:rPr lang="ja-JP" altLang="en-US" sz="1600" dirty="0">
                <a:solidFill>
                  <a:schemeClr val="tx1"/>
                </a:solidFill>
                <a:latin typeface="+mj-ea"/>
                <a:ea typeface="+mj-ea"/>
                <a:cs typeface="ヒラギノ角ゴ ProN"/>
              </a:rPr>
              <a:t>日以上留置</a:t>
            </a:r>
            <a:endParaRPr kumimoji="1" lang="ja-JP" altLang="en-US" sz="1600" dirty="0">
              <a:solidFill>
                <a:schemeClr val="tx1"/>
              </a:solidFill>
              <a:latin typeface="+mj-ea"/>
              <a:ea typeface="+mj-ea"/>
            </a:endParaRP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pic>
        <p:nvPicPr>
          <p:cNvPr id="25" name="図 24"/>
          <p:cNvPicPr>
            <a:picLocks noChangeAspect="1"/>
          </p:cNvPicPr>
          <p:nvPr/>
        </p:nvPicPr>
        <p:blipFill>
          <a:blip r:embed="rId3"/>
          <a:stretch>
            <a:fillRect/>
          </a:stretch>
        </p:blipFill>
        <p:spPr>
          <a:xfrm>
            <a:off x="5386002" y="2251694"/>
            <a:ext cx="1436252" cy="1459232"/>
          </a:xfrm>
          <a:prstGeom prst="rect">
            <a:avLst/>
          </a:prstGeom>
        </p:spPr>
      </p:pic>
      <p:sp>
        <p:nvSpPr>
          <p:cNvPr id="26" name="テキスト ボックス 25"/>
          <p:cNvSpPr txBox="1"/>
          <p:nvPr/>
        </p:nvSpPr>
        <p:spPr>
          <a:xfrm>
            <a:off x="6879498" y="2234262"/>
            <a:ext cx="5312502" cy="3939540"/>
          </a:xfrm>
          <a:prstGeom prst="rect">
            <a:avLst/>
          </a:prstGeom>
          <a:noFill/>
        </p:spPr>
        <p:txBody>
          <a:bodyPr wrap="square" rtlCol="0">
            <a:spAutoFit/>
          </a:bodyPr>
          <a:lstStyle/>
          <a:p>
            <a:r>
              <a:rPr lang="ja-JP" altLang="en-US" dirty="0"/>
              <a:t>・</a:t>
            </a:r>
            <a:r>
              <a:rPr lang="ja-JP" altLang="en-US" dirty="0">
                <a:solidFill>
                  <a:srgbClr val="FF0000"/>
                </a:solidFill>
              </a:rPr>
              <a:t>一度に</a:t>
            </a:r>
            <a:r>
              <a:rPr lang="en-US" altLang="ja-JP" dirty="0">
                <a:solidFill>
                  <a:srgbClr val="FF0000"/>
                </a:solidFill>
              </a:rPr>
              <a:t>800</a:t>
            </a:r>
            <a:r>
              <a:rPr lang="ja-JP" altLang="en-US" dirty="0">
                <a:solidFill>
                  <a:srgbClr val="FF0000"/>
                </a:solidFill>
              </a:rPr>
              <a:t>箱以上届くと、設計値内で</a:t>
            </a:r>
            <a:endParaRPr lang="en-US" altLang="ja-JP" dirty="0">
              <a:solidFill>
                <a:srgbClr val="FF0000"/>
              </a:solidFill>
            </a:endParaRPr>
          </a:p>
          <a:p>
            <a:r>
              <a:rPr lang="ja-JP" altLang="en-US" dirty="0">
                <a:solidFill>
                  <a:srgbClr val="FF0000"/>
                </a:solidFill>
              </a:rPr>
              <a:t>入庫までやりきれない</a:t>
            </a:r>
            <a:endParaRPr lang="en-US" altLang="ja-JP" dirty="0"/>
          </a:p>
          <a:p>
            <a:r>
              <a:rPr lang="en-US" altLang="ja-JP" dirty="0"/>
              <a:t>→</a:t>
            </a:r>
            <a:r>
              <a:rPr lang="ja-JP" altLang="en-US" dirty="0"/>
              <a:t> </a:t>
            </a:r>
            <a:r>
              <a:rPr lang="en-US" altLang="ja-JP" b="1" dirty="0"/>
              <a:t>◇</a:t>
            </a:r>
            <a:r>
              <a:rPr lang="ja-JP" altLang="en-US" b="1" dirty="0"/>
              <a:t>要因</a:t>
            </a:r>
            <a:endParaRPr lang="en-US" altLang="ja-JP" b="1" dirty="0"/>
          </a:p>
          <a:p>
            <a:r>
              <a:rPr lang="en-US" altLang="ja-JP" dirty="0"/>
              <a:t>①</a:t>
            </a:r>
            <a:r>
              <a:rPr lang="ja-JP" altLang="en-US" dirty="0"/>
              <a:t>箱数を減らす</a:t>
            </a:r>
            <a:endParaRPr lang="en-US" altLang="ja-JP" dirty="0"/>
          </a:p>
          <a:p>
            <a:r>
              <a:rPr lang="en-US" altLang="ja-JP" dirty="0"/>
              <a:t>②</a:t>
            </a:r>
            <a:r>
              <a:rPr lang="ja-JP" altLang="en-US" dirty="0"/>
              <a:t>ロボットの能力向上</a:t>
            </a:r>
            <a:endParaRPr lang="en-US" altLang="ja-JP" dirty="0"/>
          </a:p>
          <a:p>
            <a:r>
              <a:rPr lang="en-US" altLang="ja-JP" dirty="0"/>
              <a:t>③</a:t>
            </a:r>
            <a:r>
              <a:rPr lang="ja-JP" altLang="en-US" dirty="0"/>
              <a:t>仕入先のダイヤを見直す</a:t>
            </a:r>
            <a:endParaRPr lang="en-US" altLang="ja-JP" dirty="0"/>
          </a:p>
          <a:p>
            <a:r>
              <a:rPr lang="en-US" altLang="ja-JP" dirty="0"/>
              <a:t>④</a:t>
            </a:r>
            <a:r>
              <a:rPr lang="ja-JP" altLang="en-US" dirty="0"/>
              <a:t>西尾東のダイヤを見直す</a:t>
            </a:r>
            <a:endParaRPr lang="en-US" altLang="ja-JP" dirty="0"/>
          </a:p>
          <a:p>
            <a:r>
              <a:rPr lang="ja-JP" altLang="ja-JP" dirty="0"/>
              <a:t>　</a:t>
            </a:r>
            <a:endParaRPr lang="en-US" altLang="ja-JP" dirty="0"/>
          </a:p>
          <a:p>
            <a:r>
              <a:rPr lang="en-US" altLang="ja-JP" b="1" dirty="0"/>
              <a:t>◇</a:t>
            </a:r>
            <a:r>
              <a:rPr lang="ja-JP" altLang="en-US" b="1" dirty="0"/>
              <a:t>相関が高くない理由</a:t>
            </a:r>
            <a:endParaRPr lang="en-US" altLang="ja-JP" b="1" dirty="0"/>
          </a:p>
          <a:p>
            <a:r>
              <a:rPr lang="ja-JP" altLang="en-US" dirty="0"/>
              <a:t>・別要因がある（投入の順番が決まっていない）</a:t>
            </a:r>
            <a:endParaRPr lang="en-US" altLang="ja-JP" dirty="0"/>
          </a:p>
          <a:p>
            <a:endParaRPr lang="en-US" altLang="ja-JP" sz="1400" dirty="0"/>
          </a:p>
          <a:p>
            <a:r>
              <a:rPr lang="ja-JP" altLang="en-US" sz="1400" dirty="0"/>
              <a:t>注意）</a:t>
            </a:r>
            <a:endParaRPr lang="en-US" altLang="ja-JP" sz="1400" dirty="0"/>
          </a:p>
          <a:p>
            <a:r>
              <a:rPr lang="ja-JP" altLang="en-US" sz="1400" dirty="0"/>
              <a:t>左の結果は、便分かれの可能性もある</a:t>
            </a:r>
            <a:endParaRPr lang="en-US" altLang="ja-JP" sz="1400" dirty="0"/>
          </a:p>
          <a:p>
            <a:r>
              <a:rPr lang="ja-JP" altLang="en-US" sz="1400" dirty="0"/>
              <a:t>例：トラックのキャパの問題で</a:t>
            </a:r>
            <a:r>
              <a:rPr lang="ja-JP" altLang="ja-JP" sz="1400" dirty="0"/>
              <a:t>1</a:t>
            </a:r>
            <a:r>
              <a:rPr lang="ja-JP" altLang="en-US" sz="1400" dirty="0"/>
              <a:t>便で運ばれるものが</a:t>
            </a:r>
            <a:endParaRPr lang="en-US" altLang="ja-JP" sz="1400" dirty="0"/>
          </a:p>
          <a:p>
            <a:r>
              <a:rPr lang="ja-JP" altLang="ja-JP" sz="1400" dirty="0"/>
              <a:t>　</a:t>
            </a:r>
            <a:r>
              <a:rPr lang="en-US" altLang="ja-JP" sz="1400" dirty="0"/>
              <a:t>1</a:t>
            </a:r>
            <a:r>
              <a:rPr lang="ja-JP" altLang="en-US" sz="1400" dirty="0"/>
              <a:t>便と</a:t>
            </a:r>
            <a:r>
              <a:rPr lang="en-US" altLang="ja-JP" sz="1400" dirty="0"/>
              <a:t>2</a:t>
            </a:r>
            <a:r>
              <a:rPr lang="ja-JP" altLang="en-US" sz="1400" dirty="0"/>
              <a:t>便で運ばれるなど</a:t>
            </a:r>
            <a:endParaRPr lang="en-US" altLang="ja-JP" sz="1400" dirty="0"/>
          </a:p>
        </p:txBody>
      </p:sp>
    </p:spTree>
    <p:extLst>
      <p:ext uri="{BB962C8B-B14F-4D97-AF65-F5344CB8AC3E}">
        <p14:creationId xmlns:p14="http://schemas.microsoft.com/office/powerpoint/2010/main" val="4276005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2400" b="0" dirty="0"/>
              <a:t>かんばん数が多いため、入庫作業に時間がかかる</a:t>
            </a:r>
            <a:r>
              <a:rPr lang="en-US" altLang="ja-JP" sz="2400" b="0" dirty="0"/>
              <a:t>/</a:t>
            </a:r>
            <a:r>
              <a:rPr lang="ja-JP" altLang="en-US" sz="2400" b="0" dirty="0"/>
              <a:t>入庫されず一時仮置場で留置（</a:t>
            </a:r>
            <a:r>
              <a:rPr lang="en-US" altLang="ja-JP" sz="2400" b="0" dirty="0"/>
              <a:t>=</a:t>
            </a:r>
            <a:r>
              <a:rPr lang="ja-JP" altLang="en-US" sz="2400" b="0" dirty="0"/>
              <a:t>設計値を超過する）</a:t>
            </a:r>
            <a:endParaRPr lang="en-US" altLang="ja-JP" sz="2400" b="0" dirty="0"/>
          </a:p>
          <a:p>
            <a:r>
              <a:rPr lang="en-US" altLang="ja-JP" sz="2400" b="0" dirty="0"/>
              <a:t>→</a:t>
            </a:r>
            <a:r>
              <a:rPr lang="ja-JP" altLang="en-US" sz="2400" b="0" dirty="0"/>
              <a:t> 欠品が起こりやすい</a:t>
            </a:r>
            <a:endParaRPr lang="en-US" altLang="ja-JP" sz="2400" b="0" dirty="0"/>
          </a:p>
          <a:p>
            <a:endParaRPr lang="en-US" altLang="ja-JP" sz="2400" b="0" dirty="0"/>
          </a:p>
          <a:p>
            <a:r>
              <a:rPr lang="ja-JP" altLang="en-US" sz="2400" b="0" dirty="0"/>
              <a:t>投入の順番が決まっていない</a:t>
            </a:r>
            <a:endParaRPr lang="en-US" altLang="ja-JP" sz="2400" b="0" dirty="0"/>
          </a:p>
          <a:p>
            <a:endParaRPr lang="en-US" altLang="ja-JP" sz="2400" b="0" dirty="0"/>
          </a:p>
          <a:p>
            <a:r>
              <a:rPr lang="en-US" altLang="ja-JP" sz="2400" b="0" dirty="0"/>
              <a:t>→</a:t>
            </a:r>
            <a:r>
              <a:rPr lang="ja-JP" altLang="en-US" sz="2400" b="0" dirty="0"/>
              <a:t> 優先すべき品番から投入できていない</a:t>
            </a:r>
            <a:endParaRPr lang="en-US" altLang="ja-JP" sz="2400" b="0" dirty="0"/>
          </a:p>
          <a:p>
            <a:r>
              <a:rPr lang="ja-JP" altLang="en-US" sz="2400" b="0" dirty="0"/>
              <a:t>いらない品番を入れて過多</a:t>
            </a:r>
            <a:endParaRPr lang="en-US" altLang="ja-JP" sz="2400" b="0" dirty="0"/>
          </a:p>
          <a:p>
            <a:r>
              <a:rPr lang="ja-JP" altLang="en-US" sz="2400" b="0" dirty="0"/>
              <a:t>いる品番を投入できずに欠品</a:t>
            </a:r>
            <a:endParaRPr lang="en-US" altLang="ja-JP" sz="2400" b="0" dirty="0"/>
          </a:p>
          <a:p>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dirty="0"/>
              <a:t>影響分析</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3069532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lang="en-US" altLang="ja-JP" dirty="0" smtClean="0"/>
              <a:t>2.</a:t>
            </a:r>
            <a:r>
              <a:rPr lang="ja-JP" altLang="en-US" dirty="0" smtClean="0"/>
              <a:t> </a:t>
            </a:r>
            <a:r>
              <a:rPr lang="ja-JP" altLang="en-US" dirty="0" smtClean="0"/>
              <a:t>生</a:t>
            </a:r>
            <a:r>
              <a:rPr lang="ja-JP" altLang="en-US" dirty="0"/>
              <a:t>革部の解決策を実現する想定プラン</a:t>
            </a:r>
            <a:endParaRPr lang="en-US" altLang="ja-JP" dirty="0"/>
          </a:p>
          <a:p>
            <a:endParaRPr kumimoji="1" lang="ja-JP" altLang="en-US" b="1" dirty="0"/>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8" name="テキスト プレースホルダー 1">
            <a:extLst>
              <a:ext uri="{FF2B5EF4-FFF2-40B4-BE49-F238E27FC236}">
                <a16:creationId xmlns:a16="http://schemas.microsoft.com/office/drawing/2014/main" xmlns="" id="{6C0633F8-1997-3B27-965D-70D2BFB14634}"/>
              </a:ext>
            </a:extLst>
          </p:cNvPr>
          <p:cNvSpPr>
            <a:spLocks noGrp="1"/>
          </p:cNvSpPr>
          <p:nvPr>
            <p:ph type="body" sz="quarter" idx="18"/>
          </p:nvPr>
        </p:nvSpPr>
        <p:spPr>
          <a:xfrm>
            <a:off x="609601" y="748938"/>
            <a:ext cx="11175032" cy="5656058"/>
          </a:xfrm>
        </p:spPr>
        <p:txBody>
          <a:bodyPr/>
          <a:lstStyle/>
          <a:p>
            <a:pPr marL="0" lvl="1">
              <a:spcBef>
                <a:spcPts val="0"/>
              </a:spcBef>
            </a:pPr>
            <a:r>
              <a:rPr lang="ja-JP" altLang="en-US" sz="1900" dirty="0"/>
              <a:t>解決策：</a:t>
            </a:r>
            <a:r>
              <a:rPr lang="en-US" altLang="ja-JP" sz="1900" dirty="0"/>
              <a:t>AI</a:t>
            </a:r>
            <a:r>
              <a:rPr lang="ja-JP" altLang="en-US" sz="1900" dirty="0"/>
              <a:t>・データサイエンスを活用し、かんばん情報を入力したら在庫過多・欠品の要因が短時間で</a:t>
            </a:r>
            <a:r>
              <a:rPr lang="ja-JP" altLang="en-US" sz="1900" dirty="0" smtClean="0"/>
              <a:t>分かる</a:t>
            </a:r>
            <a:endParaRPr kumimoji="1" lang="en-US" altLang="ja-JP" sz="2000" dirty="0" smtClean="0"/>
          </a:p>
          <a:p>
            <a:endParaRPr lang="en-US" altLang="ja-JP" sz="2400" dirty="0" smtClean="0"/>
          </a:p>
          <a:p>
            <a:pPr marL="0" lvl="2">
              <a:spcBef>
                <a:spcPts val="0"/>
              </a:spcBef>
            </a:pPr>
            <a:r>
              <a:rPr lang="ja-JP" altLang="en-US" sz="1800" u="sng" dirty="0" smtClean="0">
                <a:solidFill>
                  <a:srgbClr val="FF0000"/>
                </a:solidFill>
              </a:rPr>
              <a:t>ただ以下のような場合は</a:t>
            </a:r>
            <a:r>
              <a:rPr lang="ja-JP" altLang="en-US" sz="1800" u="sng" dirty="0" smtClean="0">
                <a:solidFill>
                  <a:srgbClr val="FF0000"/>
                </a:solidFill>
              </a:rPr>
              <a:t>現状</a:t>
            </a:r>
            <a:r>
              <a:rPr lang="ja-JP" altLang="en-US" sz="1800" u="sng" dirty="0">
                <a:solidFill>
                  <a:srgbClr val="FF0000"/>
                </a:solidFill>
              </a:rPr>
              <a:t>の</a:t>
            </a:r>
            <a:r>
              <a:rPr lang="en-US" altLang="ja-JP" sz="1800" u="sng" dirty="0">
                <a:solidFill>
                  <a:srgbClr val="FF0000"/>
                </a:solidFill>
              </a:rPr>
              <a:t>AI</a:t>
            </a:r>
            <a:r>
              <a:rPr lang="ja-JP" altLang="en-US" sz="1800" u="sng" dirty="0">
                <a:solidFill>
                  <a:srgbClr val="FF0000"/>
                </a:solidFill>
              </a:rPr>
              <a:t>やデータサイエンスでは</a:t>
            </a:r>
            <a:r>
              <a:rPr lang="ja-JP" altLang="en-US" sz="1800" u="sng" dirty="0" smtClean="0">
                <a:solidFill>
                  <a:srgbClr val="FF0000"/>
                </a:solidFill>
              </a:rPr>
              <a:t>難しい</a:t>
            </a:r>
            <a:endParaRPr lang="en-US" altLang="ja-JP" sz="1800" dirty="0" smtClean="0"/>
          </a:p>
          <a:p>
            <a:pPr marL="0" lvl="2">
              <a:spcBef>
                <a:spcPts val="0"/>
              </a:spcBef>
            </a:pPr>
            <a:r>
              <a:rPr lang="en-US" altLang="ja-JP" sz="1800" u="sng" dirty="0" smtClean="0">
                <a:solidFill>
                  <a:srgbClr val="FF0000"/>
                </a:solidFill>
              </a:rPr>
              <a:t>①</a:t>
            </a:r>
            <a:r>
              <a:rPr lang="ja-JP" altLang="en-US" sz="1800" u="sng" dirty="0" smtClean="0">
                <a:solidFill>
                  <a:srgbClr val="FF0000"/>
                </a:solidFill>
              </a:rPr>
              <a:t>時間</a:t>
            </a:r>
            <a:r>
              <a:rPr lang="ja-JP" altLang="en-US" sz="1800" u="sng" dirty="0">
                <a:solidFill>
                  <a:srgbClr val="FF0000"/>
                </a:solidFill>
              </a:rPr>
              <a:t>を掛けて</a:t>
            </a:r>
            <a:r>
              <a:rPr lang="ja-JP" altLang="en-US" sz="1800" u="sng" dirty="0" smtClean="0">
                <a:solidFill>
                  <a:srgbClr val="FF0000"/>
                </a:solidFill>
              </a:rPr>
              <a:t>も</a:t>
            </a:r>
            <a:r>
              <a:rPr lang="ja-JP" altLang="en-US" sz="1800" u="sng" dirty="0" smtClean="0">
                <a:solidFill>
                  <a:srgbClr val="FF0000"/>
                </a:solidFill>
              </a:rPr>
              <a:t>（</a:t>
            </a:r>
            <a:r>
              <a:rPr lang="en-US" altLang="ja-JP" sz="1800" u="sng" dirty="0" smtClean="0">
                <a:solidFill>
                  <a:srgbClr val="FF0000"/>
                </a:solidFill>
              </a:rPr>
              <a:t>10</a:t>
            </a:r>
            <a:r>
              <a:rPr lang="ja-JP" altLang="en-US" sz="1800" u="sng" dirty="0" smtClean="0">
                <a:solidFill>
                  <a:srgbClr val="FF0000"/>
                </a:solidFill>
              </a:rPr>
              <a:t>年、</a:t>
            </a:r>
            <a:r>
              <a:rPr lang="en-US" altLang="ja-JP" sz="1800" u="sng" dirty="0" smtClean="0">
                <a:solidFill>
                  <a:srgbClr val="FF0000"/>
                </a:solidFill>
              </a:rPr>
              <a:t>100</a:t>
            </a:r>
            <a:r>
              <a:rPr lang="ja-JP" altLang="en-US" sz="1800" u="sng" dirty="0" smtClean="0">
                <a:solidFill>
                  <a:srgbClr val="FF0000"/>
                </a:solidFill>
              </a:rPr>
              <a:t>年とか掛けても）</a:t>
            </a:r>
            <a:r>
              <a:rPr lang="ja-JP" altLang="en-US" sz="1800" u="sng" dirty="0" smtClean="0">
                <a:solidFill>
                  <a:srgbClr val="FF0000"/>
                </a:solidFill>
              </a:rPr>
              <a:t>分析</a:t>
            </a:r>
            <a:r>
              <a:rPr lang="ja-JP" altLang="en-US" sz="1800" u="sng" dirty="0">
                <a:solidFill>
                  <a:srgbClr val="FF0000"/>
                </a:solidFill>
              </a:rPr>
              <a:t>できない</a:t>
            </a:r>
            <a:r>
              <a:rPr lang="ja-JP" altLang="en-US" sz="1800" u="sng" dirty="0" smtClean="0">
                <a:solidFill>
                  <a:srgbClr val="FF0000"/>
                </a:solidFill>
              </a:rPr>
              <a:t>もの</a:t>
            </a:r>
            <a:endParaRPr lang="en-US" altLang="ja-JP" sz="1800" u="sng" dirty="0" smtClean="0">
              <a:solidFill>
                <a:srgbClr val="FF0000"/>
              </a:solidFill>
            </a:endParaRPr>
          </a:p>
          <a:p>
            <a:pPr marL="0" lvl="2">
              <a:spcBef>
                <a:spcPts val="0"/>
              </a:spcBef>
            </a:pPr>
            <a:r>
              <a:rPr lang="en-US" altLang="ja-JP" sz="1800" u="sng" dirty="0" smtClean="0">
                <a:solidFill>
                  <a:srgbClr val="FF0000"/>
                </a:solidFill>
              </a:rPr>
              <a:t>②</a:t>
            </a:r>
            <a:r>
              <a:rPr lang="ja-JP" altLang="en-US" sz="1800" u="sng" dirty="0" smtClean="0">
                <a:solidFill>
                  <a:srgbClr val="FF0000"/>
                </a:solidFill>
              </a:rPr>
              <a:t>人間</a:t>
            </a:r>
            <a:r>
              <a:rPr lang="ja-JP" altLang="en-US" sz="1800" u="sng" dirty="0">
                <a:solidFill>
                  <a:srgbClr val="FF0000"/>
                </a:solidFill>
              </a:rPr>
              <a:t>の判定・予測結果を学習できない</a:t>
            </a:r>
            <a:r>
              <a:rPr lang="ja-JP" altLang="en-US" sz="1800" u="sng" dirty="0" smtClean="0">
                <a:solidFill>
                  <a:srgbClr val="FF0000"/>
                </a:solidFill>
              </a:rPr>
              <a:t>もの</a:t>
            </a:r>
            <a:endParaRPr lang="en-US" altLang="ja-JP" sz="1800" u="sng" dirty="0" smtClean="0">
              <a:solidFill>
                <a:srgbClr val="FF0000"/>
              </a:solidFill>
            </a:endParaRPr>
          </a:p>
          <a:p>
            <a:pPr marL="0" lvl="2">
              <a:spcBef>
                <a:spcPts val="0"/>
              </a:spcBef>
            </a:pPr>
            <a:endParaRPr lang="en-US" altLang="ja-JP" sz="2400" dirty="0"/>
          </a:p>
          <a:p>
            <a:r>
              <a:rPr kumimoji="1" lang="ja-JP" altLang="en-US" sz="2000" dirty="0" smtClean="0"/>
              <a:t>想定プランが大きく２つあります</a:t>
            </a:r>
            <a:endParaRPr kumimoji="1" lang="en-US" altLang="ja-JP" sz="2000" dirty="0" smtClean="0"/>
          </a:p>
          <a:p>
            <a:r>
              <a:rPr lang="en-US" altLang="ja-JP" sz="2000" dirty="0" smtClean="0"/>
              <a:t>A. </a:t>
            </a:r>
            <a:r>
              <a:rPr lang="ja-JP" altLang="en-US" sz="2000" dirty="0" smtClean="0"/>
              <a:t>データを追加する</a:t>
            </a:r>
            <a:r>
              <a:rPr lang="ja-JP" altLang="ja-JP" sz="2000" dirty="0" smtClean="0"/>
              <a:t>o</a:t>
            </a:r>
            <a:r>
              <a:rPr lang="en-US" altLang="ja-JP" sz="2000" dirty="0" smtClean="0"/>
              <a:t>r</a:t>
            </a:r>
            <a:r>
              <a:rPr lang="ja-JP" altLang="en-US" sz="2000" dirty="0" smtClean="0"/>
              <a:t>問題を細分化して</a:t>
            </a:r>
            <a:r>
              <a:rPr lang="ja-JP" altLang="en-US" sz="2000" dirty="0" smtClean="0"/>
              <a:t>、解ける問題にしてから、</a:t>
            </a:r>
            <a:r>
              <a:rPr lang="ja-JP" altLang="en-US" sz="2000" dirty="0"/>
              <a:t>判定・予測を自動で</a:t>
            </a:r>
            <a:r>
              <a:rPr lang="ja-JP" altLang="en-US" sz="2000" dirty="0" smtClean="0"/>
              <a:t>行う</a:t>
            </a:r>
            <a:endParaRPr lang="en-US" altLang="ja-JP" sz="1500" dirty="0" smtClean="0"/>
          </a:p>
          <a:p>
            <a:pPr lvl="1"/>
            <a:r>
              <a:rPr lang="ja-JP" altLang="en-US" b="0" dirty="0" smtClean="0"/>
              <a:t>開発</a:t>
            </a:r>
            <a:r>
              <a:rPr lang="ja-JP" altLang="en-US" b="0" dirty="0"/>
              <a:t>ステップ：</a:t>
            </a:r>
            <a:endParaRPr lang="en-US" altLang="ja-JP" b="0" dirty="0"/>
          </a:p>
          <a:p>
            <a:pPr lvl="1"/>
            <a:r>
              <a:rPr lang="ja-JP" altLang="en-US" b="0" dirty="0"/>
              <a:t>　１、問題に対する相関を分析し因子を洗い出す ⇒ 有用な因子が出れば分析</a:t>
            </a:r>
            <a:r>
              <a:rPr lang="ja-JP" altLang="en-US" b="0" dirty="0" smtClean="0"/>
              <a:t>終了</a:t>
            </a:r>
            <a:r>
              <a:rPr lang="ja-JP" altLang="en-US" b="0" dirty="0" smtClean="0"/>
              <a:t>。今のデータ</a:t>
            </a:r>
            <a:r>
              <a:rPr lang="en-US" altLang="ja-JP" b="0" dirty="0" smtClean="0"/>
              <a:t>/</a:t>
            </a:r>
            <a:r>
              <a:rPr lang="ja-JP" altLang="en-US" b="0" dirty="0" smtClean="0"/>
              <a:t>問題設定で</a:t>
            </a:r>
            <a:r>
              <a:rPr lang="en-US" altLang="ja-JP" b="0" dirty="0" smtClean="0"/>
              <a:t>OK</a:t>
            </a:r>
            <a:endParaRPr lang="en-US" altLang="ja-JP" b="0" dirty="0"/>
          </a:p>
          <a:p>
            <a:pPr lvl="1"/>
            <a:r>
              <a:rPr lang="ja-JP" altLang="en-US" b="0" dirty="0"/>
              <a:t>　２</a:t>
            </a:r>
            <a:r>
              <a:rPr lang="ja-JP" altLang="en-US" b="0" dirty="0" smtClean="0"/>
              <a:t>、</a:t>
            </a:r>
            <a:r>
              <a:rPr lang="ja-JP" altLang="en-US" b="0" dirty="0" smtClean="0"/>
              <a:t>データを追加する</a:t>
            </a:r>
            <a:r>
              <a:rPr lang="en-US" altLang="ja-JP" b="0" dirty="0" smtClean="0"/>
              <a:t>or</a:t>
            </a:r>
            <a:r>
              <a:rPr lang="ja-JP" altLang="en-US" b="0" dirty="0" smtClean="0"/>
              <a:t>問題</a:t>
            </a:r>
            <a:r>
              <a:rPr lang="ja-JP" altLang="en-US" b="0" dirty="0"/>
              <a:t>を細分化して因子を洗い出す（ドメイン</a:t>
            </a:r>
            <a:r>
              <a:rPr lang="ja-JP" altLang="en-US" b="0" dirty="0" smtClean="0"/>
              <a:t>知識</a:t>
            </a:r>
            <a:r>
              <a:rPr lang="ja-JP" altLang="en-US" b="0" dirty="0" smtClean="0"/>
              <a:t>や</a:t>
            </a:r>
            <a:r>
              <a:rPr lang="ja-JP" altLang="en-US" b="0" dirty="0" smtClean="0"/>
              <a:t>詳細</a:t>
            </a:r>
            <a:r>
              <a:rPr lang="ja-JP" altLang="en-US" b="0" dirty="0"/>
              <a:t>データ</a:t>
            </a:r>
            <a:r>
              <a:rPr lang="ja-JP" altLang="en-US" b="0" dirty="0" smtClean="0"/>
              <a:t>分析</a:t>
            </a:r>
            <a:r>
              <a:rPr lang="ja-JP" altLang="en-US" b="0" dirty="0" smtClean="0"/>
              <a:t>が必要</a:t>
            </a:r>
            <a:r>
              <a:rPr lang="ja-JP" altLang="en-US" b="0" dirty="0" smtClean="0"/>
              <a:t>）</a:t>
            </a:r>
            <a:endParaRPr lang="en-US" altLang="ja-JP" b="0" dirty="0"/>
          </a:p>
          <a:p>
            <a:pPr lvl="1"/>
            <a:r>
              <a:rPr lang="ja-JP" altLang="en-US" b="0" dirty="0"/>
              <a:t>（３、要因が明確化できたモデルを使って要因</a:t>
            </a:r>
            <a:r>
              <a:rPr lang="ja-JP" altLang="en-US" b="0" dirty="0" smtClean="0"/>
              <a:t>判定</a:t>
            </a:r>
            <a:r>
              <a:rPr lang="ja-JP" altLang="en-US" b="0" dirty="0" smtClean="0"/>
              <a:t>”</a:t>
            </a:r>
            <a:r>
              <a:rPr lang="ja-JP" altLang="en-US" b="0" dirty="0" smtClean="0"/>
              <a:t>できる“</a:t>
            </a:r>
            <a:r>
              <a:rPr lang="ja-JP" altLang="en-US" b="0" dirty="0" smtClean="0"/>
              <a:t>モデル</a:t>
            </a:r>
            <a:r>
              <a:rPr lang="ja-JP" altLang="en-US" b="0" dirty="0"/>
              <a:t>を作成する）</a:t>
            </a:r>
            <a:endParaRPr lang="en-US" altLang="ja-JP" b="0" dirty="0"/>
          </a:p>
          <a:p>
            <a:endParaRPr kumimoji="1" lang="en-US" altLang="ja-JP" sz="2000" b="0" dirty="0"/>
          </a:p>
          <a:p>
            <a:r>
              <a:rPr lang="en-US" altLang="en-US" sz="2000" dirty="0" smtClean="0"/>
              <a:t>B. </a:t>
            </a:r>
            <a:r>
              <a:rPr lang="ja-JP" altLang="en-US" sz="2000" dirty="0" smtClean="0"/>
              <a:t>人間</a:t>
            </a:r>
            <a:r>
              <a:rPr lang="ja-JP" altLang="en-US" sz="2000" dirty="0"/>
              <a:t>の判定・予測結果を学習させ、人間と同様の判定・予測を自動で行う</a:t>
            </a:r>
            <a:endParaRPr lang="en-US" altLang="ja-JP" sz="2000" dirty="0"/>
          </a:p>
          <a:p>
            <a:pPr lvl="1"/>
            <a:r>
              <a:rPr lang="ja-JP" altLang="en-US" b="0" dirty="0"/>
              <a:t>開発ステップ：</a:t>
            </a:r>
            <a:endParaRPr lang="en-US" altLang="ja-JP" b="0" dirty="0"/>
          </a:p>
          <a:p>
            <a:pPr lvl="1"/>
            <a:r>
              <a:rPr kumimoji="1" lang="ja-JP" altLang="en-US" b="0" dirty="0"/>
              <a:t>　１、人間の判定・予測結果の学習データを作成する</a:t>
            </a:r>
            <a:endParaRPr kumimoji="1" lang="en-US" altLang="ja-JP" b="0" dirty="0"/>
          </a:p>
          <a:p>
            <a:pPr lvl="1"/>
            <a:r>
              <a:rPr lang="ja-JP" altLang="en-US" b="0" dirty="0"/>
              <a:t>　２、学習データにて</a:t>
            </a:r>
            <a:r>
              <a:rPr lang="en-US" altLang="ja-JP" b="0" dirty="0"/>
              <a:t>AI</a:t>
            </a:r>
            <a:r>
              <a:rPr lang="ja-JP" altLang="en-US" b="0" dirty="0"/>
              <a:t>モデルを学習させ、自動で判定・予測するモデルを作成する</a:t>
            </a:r>
            <a:endParaRPr kumimoji="1" lang="ja-JP" altLang="en-US" b="0" dirty="0"/>
          </a:p>
          <a:p>
            <a:pPr marL="457200" indent="-457200">
              <a:buFont typeface="Arial" panose="020B0604020202020204" pitchFamily="34" charset="0"/>
              <a:buAutoNum type="arabicPeriod"/>
            </a:pPr>
            <a:endParaRPr kumimoji="1" lang="en-US" altLang="ja-JP" sz="2400" dirty="0"/>
          </a:p>
          <a:p>
            <a:pPr marL="457200" indent="-457200">
              <a:buAutoNum type="arabicPeriod"/>
            </a:pPr>
            <a:endParaRPr kumimoji="1" lang="en-US" altLang="ja-JP" sz="2400" b="1" dirty="0"/>
          </a:p>
          <a:p>
            <a:pPr marL="457200" indent="-457200">
              <a:buAutoNum type="arabicPeriod"/>
            </a:pPr>
            <a:endParaRPr kumimoji="1" lang="ja-JP" altLang="en-US" sz="2400" b="1" dirty="0"/>
          </a:p>
          <a:p>
            <a:endParaRPr kumimoji="1" lang="ja-JP" altLang="en-US" dirty="0"/>
          </a:p>
        </p:txBody>
      </p:sp>
      <p:sp>
        <p:nvSpPr>
          <p:cNvPr id="2" name="角丸四角形吹き出し 1"/>
          <p:cNvSpPr/>
          <p:nvPr/>
        </p:nvSpPr>
        <p:spPr>
          <a:xfrm>
            <a:off x="8194260" y="1479826"/>
            <a:ext cx="3732696" cy="612648"/>
          </a:xfrm>
          <a:prstGeom prst="wedgeRoundRectCallout">
            <a:avLst>
              <a:gd name="adj1" fmla="val -61069"/>
              <a:gd name="adj2" fmla="val 57092"/>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smtClean="0"/>
              <a:t>解ける問題になっていない、データに原因因子がないなど</a:t>
            </a:r>
            <a:endParaRPr kumimoji="1" lang="ja-JP" altLang="en-US" sz="1600" dirty="0"/>
          </a:p>
        </p:txBody>
      </p:sp>
      <p:sp>
        <p:nvSpPr>
          <p:cNvPr id="6" name="角丸四角形吹き出し 5"/>
          <p:cNvSpPr/>
          <p:nvPr/>
        </p:nvSpPr>
        <p:spPr>
          <a:xfrm>
            <a:off x="8203095" y="2283791"/>
            <a:ext cx="3732696" cy="612648"/>
          </a:xfrm>
          <a:prstGeom prst="wedgeRoundRectCallout">
            <a:avLst>
              <a:gd name="adj1" fmla="val -122903"/>
              <a:gd name="adj2" fmla="val -25827"/>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smtClean="0"/>
              <a:t>正解の結果（学習データ）がないなど</a:t>
            </a:r>
            <a:endParaRPr kumimoji="1" lang="ja-JP" altLang="en-US" sz="1600" dirty="0"/>
          </a:p>
        </p:txBody>
      </p:sp>
    </p:spTree>
    <p:extLst>
      <p:ext uri="{BB962C8B-B14F-4D97-AF65-F5344CB8AC3E}">
        <p14:creationId xmlns:p14="http://schemas.microsoft.com/office/powerpoint/2010/main" val="326154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0" lvl="1">
              <a:spcBef>
                <a:spcPts val="0"/>
              </a:spcBef>
            </a:pPr>
            <a:r>
              <a:rPr lang="ja-JP" altLang="en-US" sz="1900" dirty="0"/>
              <a:t>解決策：</a:t>
            </a:r>
            <a:r>
              <a:rPr lang="en-US" altLang="ja-JP" sz="1900" dirty="0"/>
              <a:t>AI</a:t>
            </a:r>
            <a:r>
              <a:rPr lang="ja-JP" altLang="en-US" sz="1900" dirty="0"/>
              <a:t>・データサイエンスを活用し、かんばん情報を入力したら在庫過多・欠品の要因が短時間で分かる</a:t>
            </a:r>
            <a:endParaRPr lang="en-US" altLang="ja-JP" sz="2000" dirty="0"/>
          </a:p>
          <a:p>
            <a:endParaRPr kumimoji="1" lang="ja-JP" altLang="en-US" dirty="0"/>
          </a:p>
        </p:txBody>
      </p:sp>
      <p:sp>
        <p:nvSpPr>
          <p:cNvPr id="3" name="テキスト プレースホルダー 2"/>
          <p:cNvSpPr>
            <a:spLocks noGrp="1"/>
          </p:cNvSpPr>
          <p:nvPr>
            <p:ph type="body" sz="quarter" idx="20"/>
          </p:nvPr>
        </p:nvSpPr>
        <p:spPr/>
        <p:txBody>
          <a:bodyPr/>
          <a:lstStyle/>
          <a:p>
            <a:r>
              <a:rPr lang="ja-JP" altLang="ja-JP" dirty="0" smtClean="0"/>
              <a:t>3</a:t>
            </a:r>
            <a:r>
              <a:rPr lang="en-US" altLang="ja-JP" dirty="0" smtClean="0"/>
              <a:t>.</a:t>
            </a:r>
            <a:r>
              <a:rPr lang="en-US" altLang="ja-JP" dirty="0" smtClean="0"/>
              <a:t> </a:t>
            </a:r>
            <a:r>
              <a:rPr lang="ja-JP" altLang="en-US" dirty="0" smtClean="0"/>
              <a:t>想定プランのメリットとデメリット</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graphicFrame>
        <p:nvGraphicFramePr>
          <p:cNvPr id="5" name="表 4"/>
          <p:cNvGraphicFramePr>
            <a:graphicFrameLocks noGrp="1"/>
          </p:cNvGraphicFramePr>
          <p:nvPr>
            <p:extLst>
              <p:ext uri="{D42A27DB-BD31-4B8C-83A1-F6EECF244321}">
                <p14:modId xmlns:p14="http://schemas.microsoft.com/office/powerpoint/2010/main" val="272308893"/>
              </p:ext>
            </p:extLst>
          </p:nvPr>
        </p:nvGraphicFramePr>
        <p:xfrm>
          <a:off x="441737" y="1536884"/>
          <a:ext cx="11363740" cy="4692893"/>
        </p:xfrm>
        <a:graphic>
          <a:graphicData uri="http://schemas.openxmlformats.org/drawingml/2006/table">
            <a:tbl>
              <a:tblPr firstRow="1" bandRow="1">
                <a:tableStyleId>{5C22544A-7EE6-4342-B048-85BDC9FD1C3A}</a:tableStyleId>
              </a:tblPr>
              <a:tblGrid>
                <a:gridCol w="1954697"/>
                <a:gridCol w="3081130"/>
                <a:gridCol w="3147391"/>
                <a:gridCol w="3180522"/>
              </a:tblGrid>
              <a:tr h="484073">
                <a:tc>
                  <a:txBody>
                    <a:bodyPr/>
                    <a:lstStyle/>
                    <a:p>
                      <a:pPr algn="ctr"/>
                      <a:endParaRPr kumimoji="1" lang="ja-JP" altLang="en-US" dirty="0"/>
                    </a:p>
                  </a:txBody>
                  <a:tcPr/>
                </a:tc>
                <a:tc>
                  <a:txBody>
                    <a:bodyPr/>
                    <a:lstStyle/>
                    <a:p>
                      <a:pPr algn="ctr"/>
                      <a:r>
                        <a:rPr kumimoji="1" lang="ja-JP" altLang="en-US" dirty="0" smtClean="0"/>
                        <a:t>メリット</a:t>
                      </a:r>
                      <a:endParaRPr kumimoji="1" lang="ja-JP" altLang="en-US" dirty="0"/>
                    </a:p>
                  </a:txBody>
                  <a:tcPr/>
                </a:tc>
                <a:tc>
                  <a:txBody>
                    <a:bodyPr/>
                    <a:lstStyle/>
                    <a:p>
                      <a:pPr algn="ctr"/>
                      <a:r>
                        <a:rPr kumimoji="1" lang="ja-JP" altLang="en-US" dirty="0" smtClean="0"/>
                        <a:t>デメリット</a:t>
                      </a:r>
                      <a:endParaRPr kumimoji="1" lang="ja-JP" altLang="en-US" dirty="0"/>
                    </a:p>
                  </a:txBody>
                  <a:tcPr/>
                </a:tc>
                <a:tc>
                  <a:txBody>
                    <a:bodyPr/>
                    <a:lstStyle/>
                    <a:p>
                      <a:pPr algn="ctr"/>
                      <a:r>
                        <a:rPr kumimoji="1" lang="ja-JP" altLang="en-US" dirty="0" smtClean="0"/>
                        <a:t>備考</a:t>
                      </a:r>
                      <a:endParaRPr kumimoji="1" lang="ja-JP" altLang="en-US" dirty="0"/>
                    </a:p>
                  </a:txBody>
                  <a:tcPr/>
                </a:tc>
              </a:tr>
              <a:tr h="2163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ja-JP" altLang="ja-JP" sz="1800" dirty="0" smtClean="0"/>
                        <a:t>A</a:t>
                      </a:r>
                      <a:r>
                        <a:rPr lang="en-US" altLang="ja-JP" sz="1800" dirty="0" smtClean="0"/>
                        <a:t>.</a:t>
                      </a:r>
                      <a:r>
                        <a:rPr lang="ja-JP" altLang="en-US" sz="1800" dirty="0" smtClean="0"/>
                        <a:t> </a:t>
                      </a:r>
                      <a:r>
                        <a:rPr lang="ja-JP" altLang="en-US" sz="1800" dirty="0" smtClean="0"/>
                        <a:t>データを追加する</a:t>
                      </a:r>
                      <a:r>
                        <a:rPr lang="ja-JP" altLang="ja-JP" sz="1800" dirty="0" smtClean="0"/>
                        <a:t>o</a:t>
                      </a:r>
                      <a:r>
                        <a:rPr lang="en-US" altLang="ja-JP" sz="1800" dirty="0" smtClean="0"/>
                        <a:t>r</a:t>
                      </a:r>
                      <a:r>
                        <a:rPr lang="ja-JP" altLang="en-US" sz="1800" dirty="0" smtClean="0"/>
                        <a:t>問題を細分化して、解ける問題にしてから、判定・予測を自動で行う</a:t>
                      </a:r>
                      <a:endParaRPr lang="en-US" altLang="ja-JP" sz="1400" dirty="0" smtClean="0"/>
                    </a:p>
                    <a:p>
                      <a:endParaRPr kumimoji="1" lang="ja-JP" altLang="en-US" dirty="0"/>
                    </a:p>
                  </a:txBody>
                  <a:tcPr/>
                </a:tc>
                <a:tc>
                  <a:txBody>
                    <a:bodyPr/>
                    <a:lstStyle/>
                    <a:p>
                      <a:r>
                        <a:rPr kumimoji="1" lang="ja-JP" altLang="en-US" dirty="0" smtClean="0"/>
                        <a:t>・問題とその要因を明確にできる（現象のメカニズム</a:t>
                      </a:r>
                      <a:r>
                        <a:rPr kumimoji="1" lang="ja-JP" altLang="en-US" smtClean="0"/>
                        <a:t>が分かり、</a:t>
                      </a:r>
                      <a:r>
                        <a:rPr kumimoji="1" lang="ja-JP" altLang="en-US" b="1" dirty="0" smtClean="0">
                          <a:solidFill>
                            <a:srgbClr val="FF0000"/>
                          </a:solidFill>
                        </a:rPr>
                        <a:t>説明性</a:t>
                      </a:r>
                      <a:r>
                        <a:rPr kumimoji="1" lang="ja-JP" altLang="en-US" b="1" smtClean="0">
                          <a:solidFill>
                            <a:srgbClr val="FF0000"/>
                          </a:solidFill>
                        </a:rPr>
                        <a:t>が高いモデルを作ることが可能</a:t>
                      </a:r>
                      <a:r>
                        <a:rPr kumimoji="1" lang="ja-JP" altLang="en-US" smtClean="0"/>
                        <a:t>。その後の施策の検討に役立ちやすい）</a:t>
                      </a:r>
                      <a:endParaRPr kumimoji="1" lang="ja-JP" altLang="en-US" dirty="0"/>
                    </a:p>
                  </a:txBody>
                  <a:tcPr/>
                </a:tc>
                <a:tc>
                  <a:txBody>
                    <a:bodyPr/>
                    <a:lstStyle/>
                    <a:p>
                      <a:r>
                        <a:rPr kumimoji="1" lang="ja-JP" altLang="en-US" smtClean="0"/>
                        <a:t>・必要なデータを追加するには問題が発生するメカニズムがわかってないといけない、調べないといけない</a:t>
                      </a:r>
                      <a:endParaRPr kumimoji="1" lang="en-US" altLang="ja-JP" smtClean="0"/>
                    </a:p>
                    <a:p>
                      <a:r>
                        <a:rPr kumimoji="1" lang="ja-JP" altLang="en-US" smtClean="0"/>
                        <a:t>・</a:t>
                      </a:r>
                      <a:r>
                        <a:rPr lang="ja-JP" altLang="en-US" sz="1800" b="1" smtClean="0">
                          <a:solidFill>
                            <a:srgbClr val="FF0000"/>
                          </a:solidFill>
                        </a:rPr>
                        <a:t>問題</a:t>
                      </a:r>
                      <a:r>
                        <a:rPr lang="ja-JP" altLang="en-US" sz="1800" b="1" dirty="0" smtClean="0">
                          <a:solidFill>
                            <a:srgbClr val="FF0000"/>
                          </a:solidFill>
                        </a:rPr>
                        <a:t>を細分化する（異常の種類を分ける）場合、上記の</a:t>
                      </a:r>
                      <a:r>
                        <a:rPr kumimoji="1" lang="ja-JP" altLang="en-US" b="1" dirty="0" smtClean="0">
                          <a:solidFill>
                            <a:srgbClr val="FF0000"/>
                          </a:solidFill>
                        </a:rPr>
                        <a:t>解決策とマッチ</a:t>
                      </a:r>
                      <a:r>
                        <a:rPr kumimoji="1" lang="ja-JP" altLang="en-US" b="1" smtClean="0">
                          <a:solidFill>
                            <a:srgbClr val="FF0000"/>
                          </a:solidFill>
                        </a:rPr>
                        <a:t>しない</a:t>
                      </a:r>
                      <a:r>
                        <a:rPr kumimoji="1" lang="ja-JP" altLang="en-US" smtClean="0"/>
                        <a:t>。</a:t>
                      </a:r>
                      <a:endParaRPr kumimoji="1" lang="ja-JP" altLang="en-US" dirty="0"/>
                    </a:p>
                  </a:txBody>
                  <a:tcPr/>
                </a:tc>
                <a:tc>
                  <a:txBody>
                    <a:bodyPr/>
                    <a:lstStyle/>
                    <a:p>
                      <a:r>
                        <a:rPr kumimoji="1" lang="ja-JP" altLang="en-US" sz="1800" dirty="0" smtClean="0"/>
                        <a:t>・</a:t>
                      </a:r>
                      <a:r>
                        <a:rPr kumimoji="1" lang="ja-JP" altLang="en-US" sz="1800" dirty="0" smtClean="0"/>
                        <a:t>現状のデータでは相関が見える因子</a:t>
                      </a:r>
                      <a:r>
                        <a:rPr kumimoji="1" lang="ja-JP" altLang="en-US" sz="1800" dirty="0" smtClean="0"/>
                        <a:t>が</a:t>
                      </a:r>
                      <a:r>
                        <a:rPr kumimoji="1" lang="ja-JP" altLang="en-US" sz="1800" dirty="0" smtClean="0"/>
                        <a:t>無い（ベイジアンネットワークで因子見えず）</a:t>
                      </a:r>
                      <a:r>
                        <a:rPr kumimoji="1" lang="ja-JP" altLang="en-US" sz="1800" dirty="0" smtClean="0"/>
                        <a:t>ため、追加のデータもしくは問題の細分化が必要。ドメイン知識が必要になるので、データのみで実現することが難しい印象</a:t>
                      </a:r>
                      <a:endParaRPr kumimoji="1" lang="en-US" altLang="ja-JP" dirty="0" smtClean="0"/>
                    </a:p>
                  </a:txBody>
                  <a:tcPr/>
                </a:tc>
              </a:tr>
              <a:tr h="1922820">
                <a:tc>
                  <a:txBody>
                    <a:bodyPr/>
                    <a:lstStyle/>
                    <a:p>
                      <a:r>
                        <a:rPr lang="en-US" altLang="ja-JP" sz="1800" dirty="0" smtClean="0"/>
                        <a:t>B. </a:t>
                      </a:r>
                      <a:r>
                        <a:rPr lang="ja-JP" altLang="en-US" sz="1800" dirty="0" smtClean="0"/>
                        <a:t>人間の判定・予測結果を学習させ、人間と同様の判定・予測を自動で行う</a:t>
                      </a:r>
                      <a:endParaRPr kumimoji="1" lang="ja-JP" altLang="en-US" dirty="0"/>
                    </a:p>
                  </a:txBody>
                  <a:tcPr/>
                </a:tc>
                <a:tc>
                  <a:txBody>
                    <a:bodyPr/>
                    <a:lstStyle/>
                    <a:p>
                      <a:r>
                        <a:rPr kumimoji="1" lang="ja-JP" altLang="en-US" dirty="0" smtClean="0"/>
                        <a:t>・</a:t>
                      </a:r>
                      <a:r>
                        <a:rPr kumimoji="1" lang="ja-JP" altLang="en-US" b="1" dirty="0" smtClean="0">
                          <a:solidFill>
                            <a:srgbClr val="FF0000"/>
                          </a:solidFill>
                        </a:rPr>
                        <a:t>人間の同様の判定予測を行える</a:t>
                      </a:r>
                      <a:endParaRPr kumimoji="1" lang="ja-JP" altLang="en-US" b="1" dirty="0">
                        <a:solidFill>
                          <a:srgbClr val="FF0000"/>
                        </a:solidFill>
                      </a:endParaRPr>
                    </a:p>
                  </a:txBody>
                  <a:tcPr/>
                </a:tc>
                <a:tc>
                  <a:txBody>
                    <a:bodyPr/>
                    <a:lstStyle/>
                    <a:p>
                      <a:r>
                        <a:rPr lang="ja-JP" altLang="en-US" sz="1800" b="1" dirty="0" smtClean="0">
                          <a:solidFill>
                            <a:srgbClr val="FF0000"/>
                          </a:solidFill>
                        </a:rPr>
                        <a:t>・</a:t>
                      </a:r>
                      <a:r>
                        <a:rPr lang="ja-JP" altLang="en-US" sz="1800" b="1" dirty="0" smtClean="0">
                          <a:solidFill>
                            <a:srgbClr val="FF0000"/>
                          </a:solidFill>
                        </a:rPr>
                        <a:t>人間の判定・予測結果</a:t>
                      </a:r>
                      <a:r>
                        <a:rPr lang="ja-JP" altLang="en-US" sz="1800" b="1" dirty="0" smtClean="0">
                          <a:solidFill>
                            <a:srgbClr val="FF0000"/>
                          </a:solidFill>
                        </a:rPr>
                        <a:t>の</a:t>
                      </a:r>
                      <a:r>
                        <a:rPr kumimoji="1" lang="ja-JP" altLang="en-US" b="1" dirty="0" smtClean="0">
                          <a:solidFill>
                            <a:srgbClr val="FF0000"/>
                          </a:solidFill>
                        </a:rPr>
                        <a:t>データを作成する必要がある</a:t>
                      </a:r>
                      <a:endParaRPr kumimoji="1" lang="en-US" altLang="ja-JP" b="1" dirty="0" smtClean="0">
                        <a:solidFill>
                          <a:srgbClr val="FF0000"/>
                        </a:solidFill>
                      </a:endParaRPr>
                    </a:p>
                    <a:p>
                      <a:r>
                        <a:rPr kumimoji="1" lang="ja-JP" altLang="en-US" dirty="0" smtClean="0"/>
                        <a:t>・人間の誤判定を学習する可能性がある</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txBody>
                  <a:tcPr/>
                </a:tc>
              </a:tr>
            </a:tbl>
          </a:graphicData>
        </a:graphic>
      </p:graphicFrame>
    </p:spTree>
    <p:extLst>
      <p:ext uri="{BB962C8B-B14F-4D97-AF65-F5344CB8AC3E}">
        <p14:creationId xmlns:p14="http://schemas.microsoft.com/office/powerpoint/2010/main" val="49689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900" dirty="0" smtClean="0"/>
              <a:t>A</a:t>
            </a:r>
            <a:r>
              <a:rPr kumimoji="1" lang="ja-JP" altLang="en-US" sz="1900" dirty="0" smtClean="0"/>
              <a:t>案）今の問題に対する要因の当たりがついていないと、実現が難しい。</a:t>
            </a:r>
            <a:endParaRPr kumimoji="1" lang="en-US" altLang="ja-JP" sz="1900" dirty="0" smtClean="0"/>
          </a:p>
          <a:p>
            <a:endParaRPr kumimoji="1" lang="en-US" altLang="ja-JP" sz="1900" dirty="0" smtClean="0"/>
          </a:p>
          <a:p>
            <a:r>
              <a:rPr lang="en-US" altLang="ja-JP" sz="1900" dirty="0" smtClean="0"/>
              <a:t>B</a:t>
            </a:r>
            <a:r>
              <a:rPr lang="ja-JP" altLang="en-US" sz="1900" dirty="0" smtClean="0"/>
              <a:t>案）</a:t>
            </a:r>
            <a:r>
              <a:rPr lang="ja-JP" altLang="en-US" sz="1900" dirty="0"/>
              <a:t>人間の判定・予測結果のデータを作成する必要がある</a:t>
            </a:r>
            <a:endParaRPr lang="en-US" altLang="ja-JP" sz="1900" dirty="0"/>
          </a:p>
          <a:p>
            <a:endParaRPr kumimoji="1" lang="ja-JP" altLang="en-US" dirty="0"/>
          </a:p>
        </p:txBody>
      </p:sp>
      <p:sp>
        <p:nvSpPr>
          <p:cNvPr id="3" name="テキスト プレースホルダー 2"/>
          <p:cNvSpPr>
            <a:spLocks noGrp="1"/>
          </p:cNvSpPr>
          <p:nvPr>
            <p:ph type="body" sz="quarter" idx="20"/>
          </p:nvPr>
        </p:nvSpPr>
        <p:spPr/>
        <p:txBody>
          <a:bodyPr/>
          <a:lstStyle/>
          <a:p>
            <a:r>
              <a:rPr lang="en-US" altLang="ja-JP" dirty="0" smtClean="0"/>
              <a:t>4.</a:t>
            </a:r>
            <a:r>
              <a:rPr lang="ja-JP" altLang="en-US" dirty="0" smtClean="0"/>
              <a:t> </a:t>
            </a:r>
            <a:r>
              <a:rPr lang="en-US" altLang="ja-JP" dirty="0" smtClean="0"/>
              <a:t>DS</a:t>
            </a:r>
            <a:r>
              <a:rPr lang="ja-JP" altLang="en-US" dirty="0"/>
              <a:t>部の</a:t>
            </a:r>
            <a:r>
              <a:rPr lang="ja-JP" altLang="en-US" dirty="0" smtClean="0"/>
              <a:t>懸念点</a:t>
            </a:r>
            <a:r>
              <a:rPr lang="ja-JP" altLang="en-US" dirty="0" smtClean="0"/>
              <a:t>と確認したいこと</a:t>
            </a:r>
            <a:endParaRPr lang="en-US" altLang="ja-JP" dirty="0"/>
          </a:p>
          <a:p>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4265949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pPr marL="457200" indent="-457200">
              <a:buFont typeface="+mj-lt"/>
              <a:buAutoNum type="arabicPeriod"/>
            </a:pPr>
            <a:r>
              <a:rPr kumimoji="1" lang="ja-JP" altLang="en-US" sz="2400" dirty="0"/>
              <a:t>生革部が考えている問題及び解決策の確認</a:t>
            </a:r>
            <a:endParaRPr kumimoji="1" lang="en-US" altLang="ja-JP" sz="2400" dirty="0"/>
          </a:p>
          <a:p>
            <a:pPr lvl="1"/>
            <a:r>
              <a:rPr lang="ja-JP" altLang="en-US" sz="1900" dirty="0"/>
              <a:t>問題：日々発生している在庫過多・欠品（仕入先事情</a:t>
            </a:r>
            <a:r>
              <a:rPr lang="ja-JP" altLang="en-US" sz="1900" dirty="0" smtClean="0"/>
              <a:t>除く</a:t>
            </a:r>
            <a:r>
              <a:rPr lang="ja-JP" altLang="en-US" sz="1900" dirty="0" smtClean="0"/>
              <a:t>？</a:t>
            </a:r>
            <a:r>
              <a:rPr lang="ja-JP" altLang="en-US" sz="1900" dirty="0" smtClean="0"/>
              <a:t>）</a:t>
            </a:r>
            <a:r>
              <a:rPr lang="ja-JP" altLang="en-US" sz="1900" dirty="0"/>
              <a:t>の要因分析に時間が掛る</a:t>
            </a:r>
            <a:endParaRPr lang="en-US" altLang="ja-JP" sz="1900" dirty="0"/>
          </a:p>
          <a:p>
            <a:pPr lvl="1"/>
            <a:r>
              <a:rPr kumimoji="1" lang="ja-JP" altLang="en-US" sz="1900" dirty="0"/>
              <a:t>解決策：</a:t>
            </a:r>
            <a:r>
              <a:rPr kumimoji="1" lang="en-US" altLang="ja-JP" sz="1900" dirty="0"/>
              <a:t>AI</a:t>
            </a:r>
            <a:r>
              <a:rPr kumimoji="1" lang="ja-JP" altLang="en-US" sz="1900" dirty="0"/>
              <a:t>・データサイエンスを活用し、かん</a:t>
            </a:r>
            <a:r>
              <a:rPr kumimoji="1" lang="ja-JP" altLang="en-US" sz="1900" dirty="0" smtClean="0"/>
              <a:t>ばん</a:t>
            </a:r>
            <a:r>
              <a:rPr kumimoji="1" lang="ja-JP" altLang="en-US" sz="1900" dirty="0" smtClean="0"/>
              <a:t>情報</a:t>
            </a:r>
            <a:r>
              <a:rPr kumimoji="1" lang="ja-JP" altLang="en-US" sz="1900" dirty="0" smtClean="0"/>
              <a:t>を</a:t>
            </a:r>
            <a:r>
              <a:rPr kumimoji="1" lang="ja-JP" altLang="en-US" sz="1900" dirty="0"/>
              <a:t>入力したら在庫過多・欠品の要因が短時間で</a:t>
            </a:r>
            <a:r>
              <a:rPr kumimoji="1" lang="ja-JP" altLang="en-US" sz="1900" dirty="0" smtClean="0"/>
              <a:t>分かる</a:t>
            </a:r>
            <a:endParaRPr lang="en-US" altLang="ja-JP" sz="1900" dirty="0" smtClean="0"/>
          </a:p>
          <a:p>
            <a:pPr marL="457200" indent="-457200">
              <a:buFont typeface="+mj-lt"/>
              <a:buAutoNum type="arabicPeriod"/>
            </a:pPr>
            <a:r>
              <a:rPr lang="ja-JP" altLang="en-US" sz="2400" dirty="0" smtClean="0"/>
              <a:t>生</a:t>
            </a:r>
            <a:r>
              <a:rPr lang="ja-JP" altLang="en-US" sz="2400" dirty="0"/>
              <a:t>革部の解決策を実現する</a:t>
            </a:r>
            <a:r>
              <a:rPr lang="ja-JP" altLang="en-US" sz="2400" dirty="0" smtClean="0"/>
              <a:t>想定</a:t>
            </a:r>
            <a:r>
              <a:rPr lang="ja-JP" altLang="en-US" sz="2400" dirty="0" smtClean="0"/>
              <a:t>プラン</a:t>
            </a:r>
            <a:endParaRPr lang="en-US" altLang="ja-JP" sz="2400" dirty="0"/>
          </a:p>
          <a:p>
            <a:pPr marL="914400" lvl="1" indent="-457200">
              <a:buFont typeface="+mj-lt"/>
              <a:buAutoNum type="arabicPeriod"/>
            </a:pPr>
            <a:r>
              <a:rPr kumimoji="1" lang="ja-JP" altLang="en-US" sz="1900" dirty="0"/>
              <a:t>現状のデータでは相関が見える因子は無い（</a:t>
            </a:r>
            <a:r>
              <a:rPr kumimoji="1" lang="ja-JP" altLang="en-US" sz="1900" dirty="0" smtClean="0"/>
              <a:t>ベイジアンネットワーク</a:t>
            </a:r>
            <a:r>
              <a:rPr kumimoji="1" lang="ja-JP" altLang="en-US" sz="1900" dirty="0" smtClean="0"/>
              <a:t>など</a:t>
            </a:r>
            <a:r>
              <a:rPr kumimoji="1" lang="ja-JP" altLang="en-US" sz="1900" dirty="0" smtClean="0"/>
              <a:t>で</a:t>
            </a:r>
            <a:r>
              <a:rPr kumimoji="1" lang="ja-JP" altLang="en-US" sz="1900" dirty="0"/>
              <a:t>因子見えず）</a:t>
            </a:r>
            <a:endParaRPr kumimoji="1" lang="en-US" altLang="ja-JP" sz="1900" dirty="0"/>
          </a:p>
          <a:p>
            <a:pPr marL="914400" lvl="1" indent="-457200">
              <a:buFont typeface="+mj-lt"/>
              <a:buAutoNum type="arabicPeriod"/>
            </a:pPr>
            <a:r>
              <a:rPr lang="ja-JP" altLang="en-US" sz="1900" dirty="0" smtClean="0"/>
              <a:t>２つの想定プラン。</a:t>
            </a:r>
            <a:r>
              <a:rPr lang="ja-JP" altLang="ja-JP" sz="1900" dirty="0" smtClean="0"/>
              <a:t>A</a:t>
            </a:r>
            <a:r>
              <a:rPr lang="ja-JP" altLang="en-US" sz="1900" dirty="0" smtClean="0"/>
              <a:t>案）データを追加する</a:t>
            </a:r>
            <a:r>
              <a:rPr lang="en-US" altLang="ja-JP" sz="1900" dirty="0" smtClean="0"/>
              <a:t>or</a:t>
            </a:r>
            <a:r>
              <a:rPr lang="ja-JP" altLang="en-US" sz="1900" dirty="0" smtClean="0"/>
              <a:t>問題設定を細分化する</a:t>
            </a:r>
            <a:r>
              <a:rPr kumimoji="1" lang="ja-JP" altLang="en-US" sz="1900" dirty="0" smtClean="0"/>
              <a:t>（</a:t>
            </a:r>
            <a:r>
              <a:rPr kumimoji="1" lang="ja-JP" altLang="en-US" sz="1900" dirty="0"/>
              <a:t>異常の詳細を</a:t>
            </a:r>
            <a:r>
              <a:rPr kumimoji="1" lang="ja-JP" altLang="en-US" sz="1900" dirty="0" smtClean="0"/>
              <a:t>分ける</a:t>
            </a:r>
            <a:r>
              <a:rPr lang="ja-JP" altLang="en-US" sz="1900" dirty="0" smtClean="0"/>
              <a:t>）、</a:t>
            </a:r>
            <a:r>
              <a:rPr lang="en-US" altLang="ja-JP" sz="1900" dirty="0" smtClean="0"/>
              <a:t>B</a:t>
            </a:r>
            <a:r>
              <a:rPr kumimoji="1" lang="ja-JP" altLang="en-US" sz="1900" dirty="0" smtClean="0"/>
              <a:t>案）人間の予測判定結果のデータを作成する</a:t>
            </a:r>
            <a:endParaRPr kumimoji="1" lang="en-US" altLang="ja-JP" sz="1900" dirty="0"/>
          </a:p>
          <a:p>
            <a:pPr marL="457200" indent="-457200">
              <a:buFont typeface="+mj-lt"/>
              <a:buAutoNum type="arabicPeriod"/>
            </a:pPr>
            <a:r>
              <a:rPr lang="ja-JP" altLang="en-US" sz="2400" dirty="0" smtClean="0"/>
              <a:t>想定するプラン</a:t>
            </a:r>
            <a:r>
              <a:rPr lang="ja-JP" altLang="en-US" sz="2400" dirty="0" smtClean="0"/>
              <a:t>を</a:t>
            </a:r>
            <a:r>
              <a:rPr lang="ja-JP" altLang="en-US" sz="2400" dirty="0" smtClean="0"/>
              <a:t>実現させるデータとス</a:t>
            </a:r>
            <a:r>
              <a:rPr lang="ja-JP" altLang="en-US" sz="2400" dirty="0" smtClean="0"/>
              <a:t>テップ</a:t>
            </a:r>
            <a:endParaRPr lang="en-US" altLang="ja-JP" sz="2400" dirty="0" smtClean="0"/>
          </a:p>
          <a:p>
            <a:pPr marL="914400" lvl="1" indent="-457200">
              <a:buFont typeface="+mj-lt"/>
              <a:buAutoNum type="alphaUcPeriod"/>
            </a:pPr>
            <a:r>
              <a:rPr lang="ja-JP" altLang="en-US" sz="1900" dirty="0" smtClean="0"/>
              <a:t>問題を細分化する場合、過去に発生した異常の種類をドメイン知識を活かして細分化。細分化された異常種類より関係のある因子を明確化。</a:t>
            </a:r>
            <a:r>
              <a:rPr lang="ja-JP" altLang="en-US" sz="2000" dirty="0" smtClean="0"/>
              <a:t>要因が明確化できたモデルを使って要因判定するモデルを作成する</a:t>
            </a:r>
            <a:endParaRPr lang="en-US" altLang="ja-JP" sz="2000" dirty="0"/>
          </a:p>
          <a:p>
            <a:pPr marL="914400" lvl="1" indent="-457200">
              <a:buFont typeface="+mj-lt"/>
              <a:buAutoNum type="alphaUcPeriod"/>
            </a:pPr>
            <a:r>
              <a:rPr lang="ja-JP" altLang="en-US" sz="1900" dirty="0" smtClean="0"/>
              <a:t>人間</a:t>
            </a:r>
            <a:r>
              <a:rPr lang="ja-JP" altLang="en-US" sz="1900" dirty="0"/>
              <a:t>の判定・予測結果を学習させ、人間と同様の判定・予測を自動で</a:t>
            </a:r>
            <a:r>
              <a:rPr lang="ja-JP" altLang="en-US" sz="1900" dirty="0" smtClean="0"/>
              <a:t>行う</a:t>
            </a:r>
            <a:endParaRPr lang="en-US" altLang="ja-JP" sz="2400" dirty="0" smtClean="0"/>
          </a:p>
          <a:p>
            <a:pPr marL="457200" indent="-457200">
              <a:buFont typeface="+mj-lt"/>
              <a:buAutoNum type="arabicPeriod"/>
            </a:pPr>
            <a:r>
              <a:rPr lang="en-US" altLang="ja-JP" sz="2400" dirty="0" smtClean="0"/>
              <a:t>DS</a:t>
            </a:r>
            <a:r>
              <a:rPr lang="ja-JP" altLang="en-US" sz="2400" dirty="0"/>
              <a:t>部の懸念点</a:t>
            </a:r>
            <a:endParaRPr lang="en-US" altLang="ja-JP" sz="2400" dirty="0"/>
          </a:p>
          <a:p>
            <a:pPr lvl="1"/>
            <a:r>
              <a:rPr lang="ja-JP" altLang="en-US" sz="1900" dirty="0"/>
              <a:t>問題及び問題を解決したときの実効果が見えておらず、生革部が想定する解決策実施が必要かわ分からない。解決策が実現できても実効果が出ないことを</a:t>
            </a:r>
            <a:r>
              <a:rPr lang="ja-JP" altLang="en-US" sz="1900" dirty="0" smtClean="0"/>
              <a:t>懸念</a:t>
            </a:r>
          </a:p>
          <a:p>
            <a:pPr marL="457200" indent="-457200">
              <a:buAutoNum type="arabicPeriod"/>
            </a:pPr>
            <a:endParaRPr kumimoji="1" lang="en-US" altLang="ja-JP" sz="2400" b="1" dirty="0" smtClean="0"/>
          </a:p>
          <a:p>
            <a:pPr marL="457200" indent="-457200">
              <a:buAutoNum type="arabicPeriod"/>
            </a:pPr>
            <a:endParaRPr kumimoji="1" lang="ja-JP" altLang="en-US" sz="2400" b="1" dirty="0" smtClean="0"/>
          </a:p>
          <a:p>
            <a:endParaRPr kumimoji="1" lang="ja-JP" altLang="en-US" dirty="0"/>
          </a:p>
        </p:txBody>
      </p:sp>
      <p:sp>
        <p:nvSpPr>
          <p:cNvPr id="3" name="テキスト プレースホルダー 2"/>
          <p:cNvSpPr>
            <a:spLocks noGrp="1"/>
          </p:cNvSpPr>
          <p:nvPr>
            <p:ph type="body" sz="quarter" idx="20"/>
          </p:nvPr>
        </p:nvSpPr>
        <p:spPr/>
        <p:txBody>
          <a:bodyPr/>
          <a:lstStyle/>
          <a:p>
            <a:r>
              <a:rPr lang="ja-JP" altLang="en-US" b="1" dirty="0"/>
              <a:t>共有：今後の活動についての</a:t>
            </a:r>
            <a:r>
              <a:rPr lang="en-US" altLang="ja-JP" b="1" dirty="0"/>
              <a:t>DS</a:t>
            </a:r>
            <a:r>
              <a:rPr lang="ja-JP" altLang="en-US" b="1" dirty="0"/>
              <a:t>部の考え（仮）</a:t>
            </a:r>
            <a:endParaRPr lang="en-US" altLang="ja-JP" b="1" dirty="0"/>
          </a:p>
          <a:p>
            <a:endParaRPr kumimoji="1" lang="ja-JP" altLang="en-US" b="1"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Tree>
    <p:extLst>
      <p:ext uri="{BB962C8B-B14F-4D97-AF65-F5344CB8AC3E}">
        <p14:creationId xmlns:p14="http://schemas.microsoft.com/office/powerpoint/2010/main" val="1445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19"/>
          </p:nvPr>
        </p:nvSpPr>
        <p:spPr/>
        <p:txBody>
          <a:bodyPr/>
          <a:lstStyle/>
          <a:p>
            <a:endParaRPr kumimoji="1" lang="ja-JP" altLang="en-US"/>
          </a:p>
        </p:txBody>
      </p:sp>
    </p:spTree>
    <p:extLst>
      <p:ext uri="{BB962C8B-B14F-4D97-AF65-F5344CB8AC3E}">
        <p14:creationId xmlns:p14="http://schemas.microsoft.com/office/powerpoint/2010/main" val="235512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E94ABB36-175F-4E82-A926-104A6781AF06}"/>
              </a:ext>
            </a:extLst>
          </p:cNvPr>
          <p:cNvSpPr>
            <a:spLocks noGrp="1"/>
          </p:cNvSpPr>
          <p:nvPr>
            <p:ph type="body" sz="quarter" idx="18"/>
          </p:nvPr>
        </p:nvSpPr>
        <p:spPr>
          <a:xfrm>
            <a:off x="483384" y="788569"/>
            <a:ext cx="11341555" cy="5637600"/>
          </a:xfrm>
        </p:spPr>
        <p:txBody>
          <a:bodyPr/>
          <a:lstStyle/>
          <a:p>
            <a:r>
              <a:rPr lang="ja-JP" altLang="en-US" dirty="0"/>
              <a:t>分析開発を、次の２ステップで進めます。</a:t>
            </a:r>
            <a:endParaRPr kumimoji="1" lang="ja-JP" altLang="en-US" dirty="0"/>
          </a:p>
        </p:txBody>
      </p:sp>
      <p:sp>
        <p:nvSpPr>
          <p:cNvPr id="3" name="テキスト プレースホルダー 2">
            <a:extLst>
              <a:ext uri="{FF2B5EF4-FFF2-40B4-BE49-F238E27FC236}">
                <a16:creationId xmlns:a16="http://schemas.microsoft.com/office/drawing/2014/main" xmlns="" id="{7404DB31-D5BA-42BC-B49B-7DD5515F3391}"/>
              </a:ext>
            </a:extLst>
          </p:cNvPr>
          <p:cNvSpPr>
            <a:spLocks noGrp="1"/>
          </p:cNvSpPr>
          <p:nvPr>
            <p:ph type="body" sz="quarter" idx="20"/>
          </p:nvPr>
        </p:nvSpPr>
        <p:spPr/>
        <p:txBody>
          <a:bodyPr/>
          <a:lstStyle/>
          <a:p>
            <a:r>
              <a:rPr kumimoji="1" lang="en-US" altLang="ja-JP" sz="2000" dirty="0"/>
              <a:t>DS</a:t>
            </a:r>
            <a:r>
              <a:rPr kumimoji="1" lang="ja-JP" altLang="en-US" sz="2000" dirty="0"/>
              <a:t>部が考える進め</a:t>
            </a:r>
            <a:r>
              <a:rPr lang="ja-JP" altLang="en-US" sz="2000" dirty="0"/>
              <a:t>方</a:t>
            </a:r>
            <a:endParaRPr kumimoji="1" lang="en-US" altLang="ja-JP" sz="2000" dirty="0"/>
          </a:p>
          <a:p>
            <a:endParaRPr kumimoji="1" lang="en-US" altLang="ja-JP" dirty="0"/>
          </a:p>
        </p:txBody>
      </p:sp>
      <p:sp>
        <p:nvSpPr>
          <p:cNvPr id="4" name="日付プレースホルダー 3">
            <a:extLst>
              <a:ext uri="{FF2B5EF4-FFF2-40B4-BE49-F238E27FC236}">
                <a16:creationId xmlns:a16="http://schemas.microsoft.com/office/drawing/2014/main" xmlns="" id="{15AC0DB6-B6CD-47AE-A978-AAC019BAE445}"/>
              </a:ext>
            </a:extLst>
          </p:cNvPr>
          <p:cNvSpPr>
            <a:spLocks noGrp="1"/>
          </p:cNvSpPr>
          <p:nvPr>
            <p:ph type="dt" sz="half" idx="19"/>
          </p:nvPr>
        </p:nvSpPr>
        <p:spPr/>
        <p:txBody>
          <a:bodyPr/>
          <a:lstStyle/>
          <a:p>
            <a:fld id="{FCAFAC13-DB77-42F2-BE26-45BA5532FD50}" type="datetime4">
              <a:rPr lang="en-US" altLang="ja-JP" smtClean="0"/>
              <a:pPr/>
              <a:t>2023年 11月 3日 </a:t>
            </a:fld>
            <a:endParaRPr lang="en-US" dirty="0"/>
          </a:p>
        </p:txBody>
      </p:sp>
      <p:sp>
        <p:nvSpPr>
          <p:cNvPr id="14" name="矢印: 山形 13">
            <a:extLst>
              <a:ext uri="{FF2B5EF4-FFF2-40B4-BE49-F238E27FC236}">
                <a16:creationId xmlns:a16="http://schemas.microsoft.com/office/drawing/2014/main" xmlns="" id="{ED1C73ED-6232-41C8-9DB4-7A95E4F63F7C}"/>
              </a:ext>
            </a:extLst>
          </p:cNvPr>
          <p:cNvSpPr/>
          <p:nvPr/>
        </p:nvSpPr>
        <p:spPr>
          <a:xfrm>
            <a:off x="6130037" y="1460919"/>
            <a:ext cx="5459563" cy="4846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rPr>
              <a:t>STEP2</a:t>
            </a:r>
            <a:r>
              <a:rPr lang="ja-JP" altLang="en-US" dirty="0">
                <a:solidFill>
                  <a:schemeClr val="bg1"/>
                </a:solidFill>
              </a:rPr>
              <a:t>：</a:t>
            </a:r>
            <a:r>
              <a:rPr lang="en-US" altLang="ja-JP" dirty="0">
                <a:solidFill>
                  <a:schemeClr val="bg1"/>
                </a:solidFill>
              </a:rPr>
              <a:t>AI</a:t>
            </a:r>
            <a:r>
              <a:rPr lang="ja-JP" altLang="en-US" dirty="0">
                <a:solidFill>
                  <a:schemeClr val="bg1"/>
                </a:solidFill>
              </a:rPr>
              <a:t>モデルの開発</a:t>
            </a:r>
            <a:endParaRPr kumimoji="1" lang="ja-JP" altLang="en-US" dirty="0">
              <a:solidFill>
                <a:schemeClr val="bg1"/>
              </a:solidFill>
            </a:endParaRPr>
          </a:p>
        </p:txBody>
      </p:sp>
      <p:sp>
        <p:nvSpPr>
          <p:cNvPr id="15" name="矢印: 五方向 14">
            <a:extLst>
              <a:ext uri="{FF2B5EF4-FFF2-40B4-BE49-F238E27FC236}">
                <a16:creationId xmlns:a16="http://schemas.microsoft.com/office/drawing/2014/main" xmlns="" id="{7FD6CE9A-7A4F-43AD-B20E-59FBD5BDC13C}"/>
              </a:ext>
            </a:extLst>
          </p:cNvPr>
          <p:cNvSpPr/>
          <p:nvPr/>
        </p:nvSpPr>
        <p:spPr>
          <a:xfrm>
            <a:off x="694598" y="1460919"/>
            <a:ext cx="5459564"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STEP1</a:t>
            </a:r>
            <a:r>
              <a:rPr kumimoji="1" lang="ja-JP" altLang="en-US" dirty="0"/>
              <a:t>（</a:t>
            </a:r>
            <a:r>
              <a:rPr kumimoji="1" lang="en-US" altLang="ja-JP" dirty="0"/>
              <a:t>AI</a:t>
            </a:r>
            <a:r>
              <a:rPr kumimoji="1" lang="ja-JP" altLang="en-US" dirty="0"/>
              <a:t>モデル開発のための）データ分析</a:t>
            </a:r>
          </a:p>
        </p:txBody>
      </p:sp>
      <p:sp>
        <p:nvSpPr>
          <p:cNvPr id="5" name="正方形/長方形 4">
            <a:extLst>
              <a:ext uri="{FF2B5EF4-FFF2-40B4-BE49-F238E27FC236}">
                <a16:creationId xmlns:a16="http://schemas.microsoft.com/office/drawing/2014/main" xmlns="" id="{A914807A-52B7-46F3-9D2E-85AF99C0CCC5}"/>
              </a:ext>
            </a:extLst>
          </p:cNvPr>
          <p:cNvSpPr/>
          <p:nvPr/>
        </p:nvSpPr>
        <p:spPr>
          <a:xfrm>
            <a:off x="874358" y="2441753"/>
            <a:ext cx="572711"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目的設定</a:t>
            </a:r>
          </a:p>
        </p:txBody>
      </p:sp>
      <p:sp>
        <p:nvSpPr>
          <p:cNvPr id="27" name="正方形/長方形 26">
            <a:extLst>
              <a:ext uri="{FF2B5EF4-FFF2-40B4-BE49-F238E27FC236}">
                <a16:creationId xmlns:a16="http://schemas.microsoft.com/office/drawing/2014/main" xmlns="" id="{39A95F4B-DB55-449B-81C2-B9381DBF9559}"/>
              </a:ext>
            </a:extLst>
          </p:cNvPr>
          <p:cNvSpPr/>
          <p:nvPr/>
        </p:nvSpPr>
        <p:spPr>
          <a:xfrm>
            <a:off x="2529148" y="2441753"/>
            <a:ext cx="572711"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仮説立て</a:t>
            </a:r>
            <a:endParaRPr kumimoji="1" lang="ja-JP" altLang="en-US" b="1" dirty="0">
              <a:solidFill>
                <a:schemeClr val="tx1"/>
              </a:solidFill>
            </a:endParaRPr>
          </a:p>
        </p:txBody>
      </p:sp>
      <p:sp>
        <p:nvSpPr>
          <p:cNvPr id="28" name="正方形/長方形 27">
            <a:extLst>
              <a:ext uri="{FF2B5EF4-FFF2-40B4-BE49-F238E27FC236}">
                <a16:creationId xmlns:a16="http://schemas.microsoft.com/office/drawing/2014/main" xmlns="" id="{85AAC1F9-F78F-44D6-8270-F36919A98959}"/>
              </a:ext>
            </a:extLst>
          </p:cNvPr>
          <p:cNvSpPr/>
          <p:nvPr/>
        </p:nvSpPr>
        <p:spPr>
          <a:xfrm>
            <a:off x="4183938" y="2421309"/>
            <a:ext cx="572711" cy="1621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データ分析</a:t>
            </a:r>
            <a:endParaRPr kumimoji="1" lang="ja-JP" altLang="en-US" b="1" dirty="0">
              <a:solidFill>
                <a:schemeClr val="tx1"/>
              </a:solidFill>
            </a:endParaRPr>
          </a:p>
        </p:txBody>
      </p:sp>
      <p:sp>
        <p:nvSpPr>
          <p:cNvPr id="29" name="正方形/長方形 28">
            <a:extLst>
              <a:ext uri="{FF2B5EF4-FFF2-40B4-BE49-F238E27FC236}">
                <a16:creationId xmlns:a16="http://schemas.microsoft.com/office/drawing/2014/main" xmlns="" id="{C16973F9-F8D7-4FE8-BF52-AD1D496943AC}"/>
              </a:ext>
            </a:extLst>
          </p:cNvPr>
          <p:cNvSpPr/>
          <p:nvPr/>
        </p:nvSpPr>
        <p:spPr>
          <a:xfrm>
            <a:off x="5838728" y="2421309"/>
            <a:ext cx="572710" cy="1621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目標設定</a:t>
            </a:r>
            <a:endParaRPr kumimoji="1" lang="ja-JP" altLang="en-US" b="1" dirty="0">
              <a:solidFill>
                <a:schemeClr val="tx1"/>
              </a:solidFill>
            </a:endParaRPr>
          </a:p>
        </p:txBody>
      </p:sp>
      <p:sp>
        <p:nvSpPr>
          <p:cNvPr id="30" name="正方形/長方形 29">
            <a:extLst>
              <a:ext uri="{FF2B5EF4-FFF2-40B4-BE49-F238E27FC236}">
                <a16:creationId xmlns:a16="http://schemas.microsoft.com/office/drawing/2014/main" xmlns="" id="{E6255547-47AB-44E9-949A-60708820C191}"/>
              </a:ext>
            </a:extLst>
          </p:cNvPr>
          <p:cNvSpPr/>
          <p:nvPr/>
        </p:nvSpPr>
        <p:spPr>
          <a:xfrm>
            <a:off x="7493518" y="2421309"/>
            <a:ext cx="572710" cy="16211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モデル設計</a:t>
            </a:r>
          </a:p>
        </p:txBody>
      </p:sp>
      <p:sp>
        <p:nvSpPr>
          <p:cNvPr id="33" name="正方形/長方形 32">
            <a:extLst>
              <a:ext uri="{FF2B5EF4-FFF2-40B4-BE49-F238E27FC236}">
                <a16:creationId xmlns:a16="http://schemas.microsoft.com/office/drawing/2014/main" xmlns="" id="{CDF250B1-0C38-40F7-8522-A5AE9340C551}"/>
              </a:ext>
            </a:extLst>
          </p:cNvPr>
          <p:cNvSpPr/>
          <p:nvPr/>
        </p:nvSpPr>
        <p:spPr>
          <a:xfrm>
            <a:off x="9148307" y="2441753"/>
            <a:ext cx="572710"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モデル評価</a:t>
            </a:r>
            <a:endParaRPr kumimoji="1" lang="ja-JP" altLang="en-US" b="1" dirty="0">
              <a:solidFill>
                <a:schemeClr val="tx1"/>
              </a:solidFill>
            </a:endParaRPr>
          </a:p>
        </p:txBody>
      </p:sp>
      <p:sp>
        <p:nvSpPr>
          <p:cNvPr id="41" name="正方形/長方形 40">
            <a:extLst>
              <a:ext uri="{FF2B5EF4-FFF2-40B4-BE49-F238E27FC236}">
                <a16:creationId xmlns:a16="http://schemas.microsoft.com/office/drawing/2014/main" xmlns="" id="{CE106B07-4ECE-49E0-9207-773FEE744E00}"/>
              </a:ext>
            </a:extLst>
          </p:cNvPr>
          <p:cNvSpPr/>
          <p:nvPr/>
        </p:nvSpPr>
        <p:spPr>
          <a:xfrm>
            <a:off x="10792599" y="2384739"/>
            <a:ext cx="572710" cy="1694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システム開発</a:t>
            </a:r>
          </a:p>
        </p:txBody>
      </p:sp>
      <p:sp>
        <p:nvSpPr>
          <p:cNvPr id="6" name="矢印: 右 5">
            <a:extLst>
              <a:ext uri="{FF2B5EF4-FFF2-40B4-BE49-F238E27FC236}">
                <a16:creationId xmlns:a16="http://schemas.microsoft.com/office/drawing/2014/main" xmlns="" id="{D5BF5B5A-2701-4B90-9488-79A8312F7B76}"/>
              </a:ext>
            </a:extLst>
          </p:cNvPr>
          <p:cNvSpPr/>
          <p:nvPr/>
        </p:nvSpPr>
        <p:spPr>
          <a:xfrm>
            <a:off x="172269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xmlns="" id="{B637BFBB-A475-42F0-9966-97DD0EB6BB7D}"/>
              </a:ext>
            </a:extLst>
          </p:cNvPr>
          <p:cNvSpPr/>
          <p:nvPr/>
        </p:nvSpPr>
        <p:spPr>
          <a:xfrm>
            <a:off x="503227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xmlns="" id="{63E6CC85-3BD9-45C8-AAE2-7D65BFFD0400}"/>
              </a:ext>
            </a:extLst>
          </p:cNvPr>
          <p:cNvSpPr/>
          <p:nvPr/>
        </p:nvSpPr>
        <p:spPr>
          <a:xfrm>
            <a:off x="668706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矢印: 環状 101">
            <a:extLst>
              <a:ext uri="{FF2B5EF4-FFF2-40B4-BE49-F238E27FC236}">
                <a16:creationId xmlns:a16="http://schemas.microsoft.com/office/drawing/2014/main" xmlns="" id="{C5BE3FB2-FD10-46F1-805E-AC92891A924C}"/>
              </a:ext>
            </a:extLst>
          </p:cNvPr>
          <p:cNvSpPr/>
          <p:nvPr/>
        </p:nvSpPr>
        <p:spPr>
          <a:xfrm>
            <a:off x="3356543" y="2773508"/>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矢印: 環状 102">
            <a:extLst>
              <a:ext uri="{FF2B5EF4-FFF2-40B4-BE49-F238E27FC236}">
                <a16:creationId xmlns:a16="http://schemas.microsoft.com/office/drawing/2014/main" xmlns="" id="{45D23B46-847A-460B-A893-E4C085999B4D}"/>
              </a:ext>
            </a:extLst>
          </p:cNvPr>
          <p:cNvSpPr/>
          <p:nvPr/>
        </p:nvSpPr>
        <p:spPr>
          <a:xfrm rot="10800000">
            <a:off x="3368565" y="2856443"/>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矢印: 環状 103">
            <a:extLst>
              <a:ext uri="{FF2B5EF4-FFF2-40B4-BE49-F238E27FC236}">
                <a16:creationId xmlns:a16="http://schemas.microsoft.com/office/drawing/2014/main" xmlns="" id="{6A484021-0B55-4431-82E5-01A7EA154B21}"/>
              </a:ext>
            </a:extLst>
          </p:cNvPr>
          <p:cNvSpPr/>
          <p:nvPr/>
        </p:nvSpPr>
        <p:spPr>
          <a:xfrm>
            <a:off x="8320150" y="2773509"/>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5" name="矢印: 環状 104">
            <a:extLst>
              <a:ext uri="{FF2B5EF4-FFF2-40B4-BE49-F238E27FC236}">
                <a16:creationId xmlns:a16="http://schemas.microsoft.com/office/drawing/2014/main" xmlns="" id="{B99784AD-16DB-4ED5-BD03-2598D9A7C84B}"/>
              </a:ext>
            </a:extLst>
          </p:cNvPr>
          <p:cNvSpPr/>
          <p:nvPr/>
        </p:nvSpPr>
        <p:spPr>
          <a:xfrm rot="10800000">
            <a:off x="8332172" y="2856444"/>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吹き出し: 角を丸めた四角形 108">
            <a:extLst>
              <a:ext uri="{FF2B5EF4-FFF2-40B4-BE49-F238E27FC236}">
                <a16:creationId xmlns:a16="http://schemas.microsoft.com/office/drawing/2014/main" xmlns="" id="{60B00F9F-E6C8-41BD-A636-162BA13EA359}"/>
              </a:ext>
            </a:extLst>
          </p:cNvPr>
          <p:cNvSpPr/>
          <p:nvPr/>
        </p:nvSpPr>
        <p:spPr>
          <a:xfrm>
            <a:off x="5712339" y="4359039"/>
            <a:ext cx="2371277" cy="1183058"/>
          </a:xfrm>
          <a:prstGeom prst="wedgeRoundRectCallout">
            <a:avLst>
              <a:gd name="adj1" fmla="val -29581"/>
              <a:gd name="adj2" fmla="val -828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その“要因”に対する最善な対策及び目標を設定</a:t>
            </a:r>
            <a:endParaRPr kumimoji="1" lang="en-US" altLang="ja-JP" sz="1000" u="sng" dirty="0">
              <a:solidFill>
                <a:schemeClr val="accent1"/>
              </a:solidFill>
            </a:endParaRPr>
          </a:p>
        </p:txBody>
      </p:sp>
      <p:sp>
        <p:nvSpPr>
          <p:cNvPr id="110" name="吹き出し: 角を丸めた四角形 109">
            <a:extLst>
              <a:ext uri="{FF2B5EF4-FFF2-40B4-BE49-F238E27FC236}">
                <a16:creationId xmlns:a16="http://schemas.microsoft.com/office/drawing/2014/main" xmlns="" id="{FA958CA9-1460-4CE9-858B-5F8F2AF3092F}"/>
              </a:ext>
            </a:extLst>
          </p:cNvPr>
          <p:cNvSpPr/>
          <p:nvPr/>
        </p:nvSpPr>
        <p:spPr>
          <a:xfrm>
            <a:off x="8152759" y="4359039"/>
            <a:ext cx="3890220" cy="1752966"/>
          </a:xfrm>
          <a:prstGeom prst="wedgeRoundRectCallout">
            <a:avLst>
              <a:gd name="adj1" fmla="val -29479"/>
              <a:gd name="adj2" fmla="val -7079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施策を実施するために</a:t>
            </a:r>
            <a:endParaRPr kumimoji="1" lang="en-US" altLang="ja-JP" sz="1600" dirty="0">
              <a:solidFill>
                <a:schemeClr val="accent1"/>
              </a:solidFill>
            </a:endParaRPr>
          </a:p>
          <a:p>
            <a:r>
              <a:rPr kumimoji="1" lang="ja-JP" altLang="en-US" sz="1600" dirty="0">
                <a:solidFill>
                  <a:schemeClr val="accent1"/>
                </a:solidFill>
              </a:rPr>
              <a:t>必要な</a:t>
            </a:r>
            <a:r>
              <a:rPr lang="en-US" altLang="ja-JP" sz="1600" dirty="0">
                <a:solidFill>
                  <a:schemeClr val="accent1"/>
                </a:solidFill>
              </a:rPr>
              <a:t>AI</a:t>
            </a:r>
            <a:r>
              <a:rPr kumimoji="1" lang="ja-JP" altLang="en-US" sz="1600" dirty="0">
                <a:solidFill>
                  <a:schemeClr val="accent1"/>
                </a:solidFill>
              </a:rPr>
              <a:t>モデルを開発</a:t>
            </a:r>
            <a:r>
              <a:rPr lang="ja-JP" altLang="en-US" sz="1600" dirty="0">
                <a:solidFill>
                  <a:schemeClr val="accent1"/>
                </a:solidFill>
              </a:rPr>
              <a:t>する</a:t>
            </a:r>
            <a:endParaRPr kumimoji="1" lang="en-US" altLang="ja-JP" sz="1600" dirty="0">
              <a:solidFill>
                <a:schemeClr val="accent1"/>
              </a:solidFill>
            </a:endParaRPr>
          </a:p>
          <a:p>
            <a:endParaRPr lang="en-US" altLang="ja-JP" sz="800" dirty="0">
              <a:solidFill>
                <a:schemeClr val="accent1"/>
              </a:solidFill>
            </a:endParaRPr>
          </a:p>
          <a:p>
            <a:r>
              <a:rPr lang="ja-JP" altLang="en-US" sz="1200" u="sng" dirty="0">
                <a:solidFill>
                  <a:schemeClr val="tx1"/>
                </a:solidFill>
              </a:rPr>
              <a:t>取り組み例</a:t>
            </a:r>
            <a:endParaRPr lang="en-US" altLang="ja-JP" sz="1200" u="sng" dirty="0">
              <a:solidFill>
                <a:schemeClr val="tx1"/>
              </a:solidFill>
            </a:endParaRPr>
          </a:p>
          <a:p>
            <a:r>
              <a:rPr lang="ja-JP" altLang="en-US" sz="1200" dirty="0">
                <a:solidFill>
                  <a:schemeClr val="tx1"/>
                </a:solidFill>
              </a:rPr>
              <a:t>・工程設計段階で異常発生させない設計ツール</a:t>
            </a:r>
            <a:endParaRPr lang="en-US" altLang="ja-JP" sz="1200" dirty="0">
              <a:solidFill>
                <a:schemeClr val="tx1"/>
              </a:solidFill>
            </a:endParaRPr>
          </a:p>
          <a:p>
            <a:r>
              <a:rPr lang="ja-JP" altLang="en-US" sz="1200" dirty="0">
                <a:solidFill>
                  <a:schemeClr val="tx1"/>
                </a:solidFill>
              </a:rPr>
              <a:t>・実績データから異常を短時間に検知するモデル</a:t>
            </a:r>
            <a:endParaRPr lang="en-US" altLang="ja-JP" sz="1200" dirty="0">
              <a:solidFill>
                <a:schemeClr val="tx1"/>
              </a:solidFill>
            </a:endParaRPr>
          </a:p>
        </p:txBody>
      </p:sp>
      <p:sp>
        <p:nvSpPr>
          <p:cNvPr id="108" name="吹き出し: 角を丸めた四角形 107">
            <a:extLst>
              <a:ext uri="{FF2B5EF4-FFF2-40B4-BE49-F238E27FC236}">
                <a16:creationId xmlns:a16="http://schemas.microsoft.com/office/drawing/2014/main" xmlns="" id="{EBD08228-C96B-4791-BAFC-2460B432A778}"/>
              </a:ext>
            </a:extLst>
          </p:cNvPr>
          <p:cNvSpPr/>
          <p:nvPr/>
        </p:nvSpPr>
        <p:spPr>
          <a:xfrm>
            <a:off x="3225418" y="4338603"/>
            <a:ext cx="2385221" cy="1793839"/>
          </a:xfrm>
          <a:prstGeom prst="wedgeRoundRectCallout">
            <a:avLst>
              <a:gd name="adj1" fmla="val -32345"/>
              <a:gd name="adj2" fmla="val -8594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在庫の異常に関わる　“要因”を推定する</a:t>
            </a:r>
            <a:endParaRPr kumimoji="1" lang="en-US" altLang="ja-JP" sz="1600" dirty="0">
              <a:solidFill>
                <a:schemeClr val="accent1"/>
              </a:solidFill>
            </a:endParaRPr>
          </a:p>
          <a:p>
            <a:endParaRPr kumimoji="1" lang="en-US" altLang="ja-JP" sz="800" u="sng" dirty="0">
              <a:solidFill>
                <a:schemeClr val="accent1"/>
              </a:solidFill>
            </a:endParaRPr>
          </a:p>
          <a:p>
            <a:r>
              <a:rPr lang="ja-JP" altLang="en-US" sz="1200" u="sng" dirty="0">
                <a:solidFill>
                  <a:schemeClr val="tx1"/>
                </a:solidFill>
              </a:rPr>
              <a:t>取り組み状況</a:t>
            </a:r>
            <a:endParaRPr lang="en-US" altLang="ja-JP" sz="1200" u="sng" dirty="0">
              <a:solidFill>
                <a:schemeClr val="tx1"/>
              </a:solidFill>
            </a:endParaRPr>
          </a:p>
          <a:p>
            <a:r>
              <a:rPr lang="ja-JP" altLang="en-US" sz="1200" dirty="0">
                <a:solidFill>
                  <a:schemeClr val="tx1"/>
                </a:solidFill>
              </a:rPr>
              <a:t>・現状のデータから明確な要因は分からない</a:t>
            </a:r>
            <a:endParaRPr lang="en-US" altLang="ja-JP" sz="1200" dirty="0">
              <a:solidFill>
                <a:schemeClr val="tx1"/>
              </a:solidFill>
            </a:endParaRPr>
          </a:p>
          <a:p>
            <a:r>
              <a:rPr lang="ja-JP" altLang="en-US" sz="1200" dirty="0">
                <a:solidFill>
                  <a:schemeClr val="tx1"/>
                </a:solidFill>
              </a:rPr>
              <a:t>・データを詳細分析して要因を明確化中</a:t>
            </a:r>
            <a:endParaRPr lang="en-US" altLang="ja-JP" sz="1200" dirty="0">
              <a:solidFill>
                <a:schemeClr val="tx1"/>
              </a:solidFill>
            </a:endParaRPr>
          </a:p>
        </p:txBody>
      </p:sp>
      <p:sp>
        <p:nvSpPr>
          <p:cNvPr id="31" name="吹き出し: 角を丸めた四角形 30">
            <a:extLst>
              <a:ext uri="{FF2B5EF4-FFF2-40B4-BE49-F238E27FC236}">
                <a16:creationId xmlns:a16="http://schemas.microsoft.com/office/drawing/2014/main" xmlns="" id="{0682A2F0-7A4E-4ED2-B11B-00D9FD2E2730}"/>
              </a:ext>
            </a:extLst>
          </p:cNvPr>
          <p:cNvSpPr/>
          <p:nvPr/>
        </p:nvSpPr>
        <p:spPr>
          <a:xfrm>
            <a:off x="701424" y="4367363"/>
            <a:ext cx="2410604" cy="1084019"/>
          </a:xfrm>
          <a:prstGeom prst="wedgeRoundRectCallout">
            <a:avLst>
              <a:gd name="adj1" fmla="val -29593"/>
              <a:gd name="adj2" fmla="val -7893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在庫が異常になっている要因を推定したい</a:t>
            </a:r>
            <a:endParaRPr lang="en-US" altLang="ja-JP" sz="1600" dirty="0">
              <a:solidFill>
                <a:schemeClr val="accent1"/>
              </a:solidFill>
            </a:endParaRPr>
          </a:p>
        </p:txBody>
      </p:sp>
      <p:sp>
        <p:nvSpPr>
          <p:cNvPr id="32" name="矢印: 右 31">
            <a:extLst>
              <a:ext uri="{FF2B5EF4-FFF2-40B4-BE49-F238E27FC236}">
                <a16:creationId xmlns:a16="http://schemas.microsoft.com/office/drawing/2014/main" xmlns="" id="{F8B1FBEC-FC9F-4772-A013-B7530398FC91}"/>
              </a:ext>
            </a:extLst>
          </p:cNvPr>
          <p:cNvSpPr/>
          <p:nvPr/>
        </p:nvSpPr>
        <p:spPr>
          <a:xfrm>
            <a:off x="9986962" y="2949549"/>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86279581"/>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7572</TotalTime>
  <Words>4479</Words>
  <Application>Microsoft Macintosh PowerPoint</Application>
  <PresentationFormat>ユーザー設定</PresentationFormat>
  <Paragraphs>742</Paragraphs>
  <Slides>37</Slides>
  <Notes>0</Notes>
  <HiddenSlides>0</HiddenSlides>
  <MMClips>0</MMClips>
  <ScaleCrop>false</ScaleCrop>
  <HeadingPairs>
    <vt:vector size="4" baseType="variant">
      <vt:variant>
        <vt:lpstr>テーマ</vt:lpstr>
      </vt:variant>
      <vt:variant>
        <vt:i4>4</vt:i4>
      </vt:variant>
      <vt:variant>
        <vt:lpstr>スライド タイトル</vt:lpstr>
      </vt:variant>
      <vt:variant>
        <vt:i4>37</vt:i4>
      </vt:variant>
    </vt:vector>
  </HeadingPairs>
  <TitlesOfParts>
    <vt:vector size="41"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308</cp:revision>
  <dcterms:created xsi:type="dcterms:W3CDTF">2022-01-19T01:36:44Z</dcterms:created>
  <dcterms:modified xsi:type="dcterms:W3CDTF">2023-11-03T00:02:02Z</dcterms:modified>
</cp:coreProperties>
</file>